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1611" r:id="rId4"/>
    <p:sldId id="261" r:id="rId5"/>
    <p:sldId id="1606" r:id="rId6"/>
    <p:sldId id="1613" r:id="rId7"/>
    <p:sldId id="1612" r:id="rId8"/>
    <p:sldId id="1614" r:id="rId9"/>
    <p:sldId id="1615" r:id="rId10"/>
    <p:sldId id="1609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BCC"/>
    <a:srgbClr val="7F1359"/>
    <a:srgbClr val="7A7778"/>
    <a:srgbClr val="000000"/>
    <a:srgbClr val="DCC792"/>
    <a:srgbClr val="96BD46"/>
    <a:srgbClr val="006E9C"/>
    <a:srgbClr val="0E416C"/>
    <a:srgbClr val="113685"/>
    <a:srgbClr val="349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0BD4-AC56-8DF6-BC67-6A40E85C0D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336F5-2ADF-4EAC-EDA6-2D767BE5B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F3C5C-5710-3383-3518-0274A675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812EC-6EAC-3EDF-98B4-C3E93450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FC9E0-79B1-88DF-73A0-B756900B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7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187C-EC7B-CB98-CFD9-FE0A1141B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FD10D-FD49-BD6B-8F6D-BD4745DF7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DE478-CFB2-8316-3E6C-EEE7054AB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C2203-7B2A-5966-D408-B8D18AD8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E3334-5DB0-4D6C-C8F3-D4728ECE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7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C185B9-32B8-D4F2-D991-918FDDF7B8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54C00-4383-5BBD-2AEF-313D1B349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B010A-901B-FEBB-BF8C-59F4F2DA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F1072-29B2-5463-C93C-9B1D12045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06D6A-1467-C470-50A3-C1ECE2AA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52453-688F-DFA7-D33E-D53580CC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CDB0-BE47-6B8A-4D7C-A94C52E65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A4D8D-A3A9-1DAA-9BA0-448C2E64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CC32B-D70D-4D04-5F22-9DB9AE89C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C9D7F-5F65-C3DD-8B19-1F42E809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32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63FE-A880-EE40-B07E-BDE78E331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E712F-2D0A-A4F0-A258-021F9517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1248A-0EA8-C1DC-8E6D-4E35A458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A466-9A62-F467-D403-D5C682B08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17EA7-7975-47A2-CB60-43799D97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60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FD213-CBE9-8F31-3F72-0F57CBA9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F4E6D-6C5F-3CEA-3EC2-9D93A7261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EFF56-7597-9340-D5FF-5A2FB52AF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E0B86-953F-626A-69A7-9CF340551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D3EB1-2FC6-57F4-9B03-FD0B383D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5BFF6-8219-7328-431B-A88CF41F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49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C6E6-754A-57C1-8618-60D240E39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4E18B-29AE-FAB6-C784-5513211F3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B1F36-1414-5AF9-2024-0E2C262AA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0BF2AF-120D-C857-C7E0-40D64D3BE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4B03DC-EA46-69EB-3643-C08B3ACC0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018655-8F7C-4702-E4DE-71DC690AB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38AEEE-240A-88E5-FBED-F1A7BB31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5BFC0-7807-4A28-5EA1-AB25F5CD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0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1DBB6-F227-EA57-98E2-0B9F68C5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0E05C-C1C8-DD57-B3A5-36E47DA8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22E054-763E-3559-E5B3-8A7BB0F4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1C2182-7FCF-7299-20F2-25450E9A2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1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BF7FA5-8B18-02A6-78B6-8D1EFA164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502EC3-8990-9ED3-7219-67E3FAFA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79ADC-44ED-A6B9-A55D-A95EF2B8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79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5E80-EE5C-66D3-6B47-79EAF87C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873B7-583E-486F-A608-FEBF0E3E9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158CF7-411B-F0E4-B4D8-D2F90FD4E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8D7FF-7D6E-F6CE-AEA2-DDC1B34EF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DE563-2898-92DD-58B0-DB028903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B683E-0BE2-EBFD-2C8C-E9B3D52C2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57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D0C30-010D-7F94-E18B-F6450C74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F80C0-9ADD-D011-6CB6-84BF53E6E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84002B-C969-BE02-EA6B-7C04C942F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B5A31-6855-C6D3-9073-346887F9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7730B-DC52-8049-9067-806FDE0F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F7884-A323-158B-1FC1-016B4383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73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9CAD3-7BEE-9F1F-4BAE-1B2B4132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C8B02-2453-83BB-C11C-4FED6A4F0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EA3C7-D8EC-3864-F293-547CBB743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88C0-BE38-FCF7-F4E7-000DAC4F6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6B587-DD37-CFC7-EEE8-373B66012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3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4486D4-FEA3-0932-6C58-0B25BAB50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83" t="12803" r="11466" b="135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811A63-30B8-DCB7-EF94-73E10A260C0C}"/>
              </a:ext>
            </a:extLst>
          </p:cNvPr>
          <p:cNvSpPr txBox="1"/>
          <p:nvPr/>
        </p:nvSpPr>
        <p:spPr>
          <a:xfrm>
            <a:off x="868218" y="2313770"/>
            <a:ext cx="431400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spc="-200" dirty="0">
                <a:ln>
                  <a:solidFill>
                    <a:srgbClr val="008BCC"/>
                  </a:solidFill>
                </a:ln>
                <a:solidFill>
                  <a:srgbClr val="008BCC"/>
                </a:solidFill>
                <a:latin typeface="Aharoni" pitchFamily="2" charset="-79"/>
                <a:cs typeface="Aharoni" pitchFamily="2" charset="-79"/>
              </a:rPr>
              <a:t>WORKING WITH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716C4-6D33-005F-7426-B90AE5FD7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07" y="155731"/>
            <a:ext cx="5852160" cy="151848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07E171-55AB-8672-AB59-FAC7C9DC4676}"/>
              </a:ext>
            </a:extLst>
          </p:cNvPr>
          <p:cNvSpPr/>
          <p:nvPr/>
        </p:nvSpPr>
        <p:spPr>
          <a:xfrm>
            <a:off x="1402080" y="4040777"/>
            <a:ext cx="2351314" cy="1079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Logo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3580B8-E3A3-2C5D-6E31-FC3313B43C99}"/>
              </a:ext>
            </a:extLst>
          </p:cNvPr>
          <p:cNvSpPr txBox="1"/>
          <p:nvPr/>
        </p:nvSpPr>
        <p:spPr>
          <a:xfrm>
            <a:off x="452844" y="6444341"/>
            <a:ext cx="12891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>
                <a:latin typeface="Aileron" panose="00000500000000000000" pitchFamily="50" charset="0"/>
              </a:rPr>
              <a:t>Revised 06/26/25</a:t>
            </a:r>
          </a:p>
        </p:txBody>
      </p:sp>
    </p:spTree>
    <p:extLst>
      <p:ext uri="{BB962C8B-B14F-4D97-AF65-F5344CB8AC3E}">
        <p14:creationId xmlns:p14="http://schemas.microsoft.com/office/powerpoint/2010/main" val="874949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C15DF2-A15E-0A19-B42A-05D0300CA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546397-C208-0555-A88E-84854C3A95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65" b="12811"/>
          <a:stretch/>
        </p:blipFill>
        <p:spPr>
          <a:xfrm>
            <a:off x="0" y="5011783"/>
            <a:ext cx="12192000" cy="18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6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8FEBFB-32E2-CA62-CA40-F079F04204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r="5408"/>
          <a:stretch/>
        </p:blipFill>
        <p:spPr>
          <a:xfrm>
            <a:off x="0" y="0"/>
            <a:ext cx="1230830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6818C7-F0C0-8E10-B77A-65661EC6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5" r="1137" b="15784"/>
          <a:stretch/>
        </p:blipFill>
        <p:spPr>
          <a:xfrm>
            <a:off x="544369" y="5524272"/>
            <a:ext cx="5943600" cy="1146194"/>
          </a:xfrm>
          <a:prstGeom prst="rect">
            <a:avLst/>
          </a:prstGeom>
          <a:effectLst/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31B115-8168-CB36-F295-D099E8AB144B}"/>
              </a:ext>
            </a:extLst>
          </p:cNvPr>
          <p:cNvSpPr/>
          <p:nvPr/>
        </p:nvSpPr>
        <p:spPr>
          <a:xfrm>
            <a:off x="1933304" y="775057"/>
            <a:ext cx="2351314" cy="1079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Logo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090F4-6ED7-BDFB-B96D-6DF3C68F69FE}"/>
              </a:ext>
            </a:extLst>
          </p:cNvPr>
          <p:cNvSpPr txBox="1"/>
          <p:nvPr/>
        </p:nvSpPr>
        <p:spPr>
          <a:xfrm rot="20823499">
            <a:off x="432835" y="2520752"/>
            <a:ext cx="6777817" cy="161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60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mazone BT" panose="03020702040507090A04" pitchFamily="66" charset="0"/>
              </a:rPr>
              <a:t>What makes your </a:t>
            </a:r>
          </a:p>
          <a:p>
            <a:pPr>
              <a:lnSpc>
                <a:spcPct val="80000"/>
              </a:lnSpc>
            </a:pPr>
            <a:r>
              <a:rPr lang="en-US" sz="60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mazone BT" panose="03020702040507090A04" pitchFamily="66" charset="0"/>
              </a:rPr>
              <a:t>         agency awesome? </a:t>
            </a:r>
          </a:p>
        </p:txBody>
      </p:sp>
    </p:spTree>
    <p:extLst>
      <p:ext uri="{BB962C8B-B14F-4D97-AF65-F5344CB8AC3E}">
        <p14:creationId xmlns:p14="http://schemas.microsoft.com/office/powerpoint/2010/main" val="23131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513A31-C17E-8AC0-D3C5-E186C4B96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4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88922-D54E-4805-7541-36E28F4E62FF}"/>
              </a:ext>
            </a:extLst>
          </p:cNvPr>
          <p:cNvSpPr txBox="1"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wrap="square" tIns="0" bIns="0" anchor="ctr" anchorCtr="0">
            <a:spAutoFit/>
          </a:bodyPr>
          <a:lstStyle/>
          <a:p>
            <a:r>
              <a:rPr lang="en-US" sz="4800" spc="-200" dirty="0">
                <a:ln w="38100">
                  <a:solidFill>
                    <a:srgbClr val="3495FE"/>
                  </a:solidFill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.</a:t>
            </a:r>
            <a:endParaRPr lang="en-US" sz="4400" dirty="0">
              <a:ln w="38100">
                <a:solidFill>
                  <a:srgbClr val="FF28B7"/>
                </a:solidFill>
              </a:ln>
              <a:solidFill>
                <a:schemeClr val="bg1"/>
              </a:solidFill>
              <a:effectLst>
                <a:glow rad="152400">
                  <a:srgbClr val="FF28B7">
                    <a:alpha val="62000"/>
                  </a:srgb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D8A6C-F26E-E937-4132-F7ADE0B6AB7D}"/>
              </a:ext>
            </a:extLst>
          </p:cNvPr>
          <p:cNvSpPr txBox="1"/>
          <p:nvPr/>
        </p:nvSpPr>
        <p:spPr>
          <a:xfrm>
            <a:off x="314766" y="280433"/>
            <a:ext cx="10031913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 w="38100">
                  <a:solidFill>
                    <a:srgbClr val="7A7778"/>
                  </a:solidFill>
                </a:ln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REENGINEERD PRIVATE DUTY</a:t>
            </a:r>
            <a:endParaRPr lang="en-US" sz="6000" spc="-200" dirty="0">
              <a:ln w="38100">
                <a:solidFill>
                  <a:srgbClr val="7A7778"/>
                </a:solidFill>
              </a:ln>
              <a:solidFill>
                <a:schemeClr val="bg1"/>
              </a:solidFill>
              <a:effectLst/>
              <a:latin typeface="Aharoni" pitchFamily="2" charset="-79"/>
              <a:cs typeface="Aharoni" pitchFamily="2" charset="-79"/>
            </a:endParaRPr>
          </a:p>
          <a:p>
            <a:r>
              <a:rPr lang="en-US" sz="6000" spc="-200" dirty="0">
                <a:ln w="38100">
                  <a:solidFill>
                    <a:srgbClr val="7A7778"/>
                  </a:solidFill>
                </a:ln>
                <a:solidFill>
                  <a:schemeClr val="bg1"/>
                </a:solidFill>
                <a:effectLst/>
                <a:latin typeface="Aharoni" pitchFamily="2" charset="-79"/>
                <a:cs typeface="Aharoni" pitchFamily="2" charset="-79"/>
              </a:rPr>
              <a:t>&amp; MADE IT MORE EFFICIENT:</a:t>
            </a:r>
            <a:endParaRPr lang="en-US" sz="6000" dirty="0">
              <a:ln w="38100">
                <a:solidFill>
                  <a:srgbClr val="7A7778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92C06-8EE4-CD16-25CD-0E781D7FB416}"/>
              </a:ext>
            </a:extLst>
          </p:cNvPr>
          <p:cNvSpPr txBox="1"/>
          <p:nvPr/>
        </p:nvSpPr>
        <p:spPr>
          <a:xfrm>
            <a:off x="157671" y="2614241"/>
            <a:ext cx="11562468" cy="3877985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DRAMATICALLY LOWERED COSTS</a:t>
            </a:r>
          </a:p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 </a:t>
            </a: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MINIMUM HOURS</a:t>
            </a:r>
          </a:p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GRADUATED FEE SCALE</a:t>
            </a:r>
          </a:p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HIGHER WAGES</a:t>
            </a:r>
          </a:p>
        </p:txBody>
      </p:sp>
    </p:spTree>
    <p:extLst>
      <p:ext uri="{BB962C8B-B14F-4D97-AF65-F5344CB8AC3E}">
        <p14:creationId xmlns:p14="http://schemas.microsoft.com/office/powerpoint/2010/main" val="228865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1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87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49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EE4E57-DF08-DA31-FAC0-AACECD9BF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3"/>
          <a:stretch/>
        </p:blipFill>
        <p:spPr>
          <a:xfrm>
            <a:off x="3048" y="0"/>
            <a:ext cx="12188952" cy="777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440239-2FD0-0E3C-6AE3-47F090FF3A61}"/>
              </a:ext>
            </a:extLst>
          </p:cNvPr>
          <p:cNvSpPr txBox="1"/>
          <p:nvPr/>
        </p:nvSpPr>
        <p:spPr>
          <a:xfrm>
            <a:off x="15240" y="4002708"/>
            <a:ext cx="12161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TAKE CARE OF OUR CAREGIVERS</a:t>
            </a:r>
          </a:p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SO THEY TAKE BETTER CARE OF OUR CLIENTS</a:t>
            </a:r>
            <a:r>
              <a:rPr lang="en-US" sz="2800" spc="-200" baseline="-40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  <a:sym typeface="Symbol" panose="05050102010706020507" pitchFamily="18" charset="2"/>
              </a:rPr>
              <a:t></a:t>
            </a:r>
            <a:endParaRPr lang="en-US" sz="4800" baseline="-400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F051C-B99F-B767-703D-125092FC52BF}"/>
              </a:ext>
            </a:extLst>
          </p:cNvPr>
          <p:cNvSpPr txBox="1"/>
          <p:nvPr/>
        </p:nvSpPr>
        <p:spPr>
          <a:xfrm>
            <a:off x="126272" y="88196"/>
            <a:ext cx="119133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ARE NOT A CAREGIVING COMPANY</a:t>
            </a:r>
          </a:p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ARE A </a:t>
            </a:r>
            <a:r>
              <a:rPr lang="en-US" sz="4800" u="sng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CAREGIVER</a:t>
            </a:r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 COMPANY</a:t>
            </a:r>
            <a:endParaRPr lang="en-US" sz="48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974F53-8EAA-33A2-E0C2-D40CBCAE8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9" y="5840954"/>
            <a:ext cx="3931920" cy="735864"/>
          </a:xfrm>
          <a:prstGeom prst="rect">
            <a:avLst/>
          </a:prstGeom>
          <a:effectLst>
            <a:glow rad="381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3554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8D251A-6716-D3DD-2992-9CE1A4854C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59" b="7810"/>
          <a:stretch/>
        </p:blipFill>
        <p:spPr>
          <a:xfrm flipH="1">
            <a:off x="0" y="0"/>
            <a:ext cx="1218895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BDAE8C-C48C-06E8-08EC-B83BD1807A78}"/>
              </a:ext>
            </a:extLst>
          </p:cNvPr>
          <p:cNvSpPr txBox="1"/>
          <p:nvPr/>
        </p:nvSpPr>
        <p:spPr>
          <a:xfrm>
            <a:off x="338828" y="220276"/>
            <a:ext cx="1048556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TAKING CARE OF CAREGIVERS</a:t>
            </a:r>
            <a:endParaRPr lang="en-US" sz="60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52AC4-E989-99B8-262B-03F321CC93BA}"/>
              </a:ext>
            </a:extLst>
          </p:cNvPr>
          <p:cNvSpPr txBox="1"/>
          <p:nvPr/>
        </p:nvSpPr>
        <p:spPr>
          <a:xfrm>
            <a:off x="3355143" y="1927258"/>
            <a:ext cx="8655318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none" lIns="0" tIns="0" rIns="0" bIns="0" anchor="ctr" anchorCtr="0">
            <a:spAutoFit/>
          </a:bodyPr>
          <a:lstStyle/>
          <a:p>
            <a:r>
              <a:rPr lang="en-US" sz="4400" b="1" spc="-30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Arial Black" panose="020B0A04020102090204" pitchFamily="34" charset="0"/>
                <a:cs typeface="Arial" panose="020B0604020202020204" pitchFamily="34" charset="0"/>
              </a:rPr>
              <a:t>ALL CAREGIVERS ARE W2S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C2A16F-C47C-92DA-3280-5D679A3B5611}"/>
              </a:ext>
            </a:extLst>
          </p:cNvPr>
          <p:cNvSpPr txBox="1"/>
          <p:nvPr/>
        </p:nvSpPr>
        <p:spPr>
          <a:xfrm>
            <a:off x="1848905" y="3116634"/>
            <a:ext cx="9738349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PAID $4 TO $8 MORE PER HOUR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F2003E-5B22-9E2B-0281-ED80DB505430}"/>
              </a:ext>
            </a:extLst>
          </p:cNvPr>
          <p:cNvSpPr txBox="1"/>
          <p:nvPr/>
        </p:nvSpPr>
        <p:spPr>
          <a:xfrm>
            <a:off x="3101009" y="5495387"/>
            <a:ext cx="7231092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WE USE THE 2/3s RULE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14C68E-623E-92EE-B575-3F1A0095D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1766AF-C694-58DD-F5DE-86F886401DD2}"/>
              </a:ext>
            </a:extLst>
          </p:cNvPr>
          <p:cNvSpPr txBox="1"/>
          <p:nvPr/>
        </p:nvSpPr>
        <p:spPr>
          <a:xfrm>
            <a:off x="1595915" y="4306010"/>
            <a:ext cx="10241280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CAREGIVERS</a:t>
            </a:r>
            <a:r>
              <a:rPr kumimoji="0" lang="en-US" sz="4400" b="1" i="0" u="none" strike="noStrike" kern="1200" cap="none" spc="-100" normalizeH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 ARE PAID WEEKLY</a:t>
            </a:r>
            <a:endParaRPr kumimoji="0" lang="en-US" sz="4400" b="1" i="0" u="none" strike="noStrike" kern="1200" cap="none" spc="-100" normalizeH="0" baseline="0" noProof="0" dirty="0">
              <a:ln w="3810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E95BA5A-D96F-4EF0-8D08-A83994E7F9AE}"/>
              </a:ext>
            </a:extLst>
          </p:cNvPr>
          <p:cNvSpPr txBox="1"/>
          <p:nvPr/>
        </p:nvSpPr>
        <p:spPr>
          <a:xfrm>
            <a:off x="502962" y="716617"/>
            <a:ext cx="11186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Caregivers Make More with Us!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AA5A69-2B01-49C6-BF96-4AA45E283BD2}"/>
              </a:ext>
            </a:extLst>
          </p:cNvPr>
          <p:cNvSpPr/>
          <p:nvPr/>
        </p:nvSpPr>
        <p:spPr>
          <a:xfrm>
            <a:off x="792480" y="5399902"/>
            <a:ext cx="10607040" cy="140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a Rule, Keep Safe Care pays 2/3s of what it</a:t>
            </a:r>
          </a:p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charges our clients to our caregivers!!</a:t>
            </a:r>
          </a:p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amounts to </a:t>
            </a:r>
            <a:r>
              <a:rPr lang="en-US" sz="40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$8 more per hour 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some cases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26146B1C-8A42-45AB-9820-841D30D7BCD3}"/>
              </a:ext>
            </a:extLst>
          </p:cNvPr>
          <p:cNvSpPr/>
          <p:nvPr/>
        </p:nvSpPr>
        <p:spPr>
          <a:xfrm flipH="1">
            <a:off x="1780657" y="2386070"/>
            <a:ext cx="2743200" cy="2743200"/>
          </a:xfrm>
          <a:prstGeom prst="blockArc">
            <a:avLst>
              <a:gd name="adj1" fmla="val 170444"/>
              <a:gd name="adj2" fmla="val 53710"/>
              <a:gd name="adj3" fmla="val 20367"/>
            </a:avLst>
          </a:prstGeom>
          <a:solidFill>
            <a:srgbClr val="008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FB24ACC8-5F5C-422B-B292-A4DA5E567790}"/>
              </a:ext>
            </a:extLst>
          </p:cNvPr>
          <p:cNvSpPr/>
          <p:nvPr/>
        </p:nvSpPr>
        <p:spPr>
          <a:xfrm rot="16200000">
            <a:off x="1780657" y="2381721"/>
            <a:ext cx="2743200" cy="2743200"/>
          </a:xfrm>
          <a:prstGeom prst="blockArc">
            <a:avLst>
              <a:gd name="adj1" fmla="val 13876399"/>
              <a:gd name="adj2" fmla="val 53710"/>
              <a:gd name="adj3" fmla="val 203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90D381-EB18-4296-82D2-338A03169509}"/>
              </a:ext>
            </a:extLst>
          </p:cNvPr>
          <p:cNvSpPr txBox="1"/>
          <p:nvPr/>
        </p:nvSpPr>
        <p:spPr>
          <a:xfrm>
            <a:off x="3826190" y="2973734"/>
            <a:ext cx="10470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baseline="30000" noProof="0" dirty="0">
                <a:solidFill>
                  <a:prstClr val="black"/>
                </a:solidFill>
                <a:latin typeface="Aileron Black" panose="00000A00000000000000" pitchFamily="50" charset="0"/>
                <a:cs typeface="Arial" panose="020B0604020202020204" pitchFamily="34" charset="0"/>
              </a:rPr>
              <a:t>67%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ileron Black" panose="00000A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F3E36646-44B4-46F8-9265-0216ECC355D8}"/>
              </a:ext>
            </a:extLst>
          </p:cNvPr>
          <p:cNvSpPr/>
          <p:nvPr/>
        </p:nvSpPr>
        <p:spPr>
          <a:xfrm rot="16200000" flipH="1">
            <a:off x="6640592" y="2425263"/>
            <a:ext cx="2743200" cy="2743200"/>
          </a:xfrm>
          <a:prstGeom prst="blockArc">
            <a:avLst>
              <a:gd name="adj1" fmla="val 170445"/>
              <a:gd name="adj2" fmla="val 53710"/>
              <a:gd name="adj3" fmla="val 203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3EC9935D-1E95-497A-9E67-30F3E6E08934}"/>
              </a:ext>
            </a:extLst>
          </p:cNvPr>
          <p:cNvSpPr/>
          <p:nvPr/>
        </p:nvSpPr>
        <p:spPr>
          <a:xfrm rot="16200000">
            <a:off x="6640592" y="2425263"/>
            <a:ext cx="2743200" cy="2743200"/>
          </a:xfrm>
          <a:prstGeom prst="blockArc">
            <a:avLst>
              <a:gd name="adj1" fmla="val 9312431"/>
              <a:gd name="adj2" fmla="val 53710"/>
              <a:gd name="adj3" fmla="val 203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5C7145-5FAB-44D8-9BFC-400AB6BE8369}"/>
              </a:ext>
            </a:extLst>
          </p:cNvPr>
          <p:cNvSpPr txBox="1"/>
          <p:nvPr/>
        </p:nvSpPr>
        <p:spPr>
          <a:xfrm>
            <a:off x="7280672" y="3396549"/>
            <a:ext cx="1463040" cy="78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 is charged $36/hr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F361AA-DA43-4E1F-BDA8-606C157A8362}"/>
              </a:ext>
            </a:extLst>
          </p:cNvPr>
          <p:cNvSpPr txBox="1"/>
          <p:nvPr/>
        </p:nvSpPr>
        <p:spPr>
          <a:xfrm>
            <a:off x="8746981" y="3035290"/>
            <a:ext cx="1066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leron Black" panose="00000A00000000000000" pitchFamily="50" charset="0"/>
                <a:cs typeface="Arial" panose="020B0604020202020204" pitchFamily="34" charset="0"/>
              </a:rPr>
              <a:t>45%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leron Black" panose="00000A00000000000000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5B3098-82EE-4CC0-9086-F73B2D6E2683}"/>
              </a:ext>
            </a:extLst>
          </p:cNvPr>
          <p:cNvSpPr/>
          <p:nvPr/>
        </p:nvSpPr>
        <p:spPr>
          <a:xfrm>
            <a:off x="4012228" y="2306657"/>
            <a:ext cx="1792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$24/hour</a:t>
            </a:r>
            <a:endParaRPr lang="en-US" sz="3200" dirty="0">
              <a:solidFill>
                <a:srgbClr val="008BCC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A890DC-17EF-446C-ACB0-62C008953533}"/>
              </a:ext>
            </a:extLst>
          </p:cNvPr>
          <p:cNvSpPr/>
          <p:nvPr/>
        </p:nvSpPr>
        <p:spPr>
          <a:xfrm>
            <a:off x="8758210" y="2392706"/>
            <a:ext cx="1792478" cy="4507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2600"/>
              </a:lnSpc>
            </a:pPr>
            <a:r>
              <a:rPr lang="en-US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$16/hour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71D5D6-10F1-06F1-9426-09C5C5535063}"/>
              </a:ext>
            </a:extLst>
          </p:cNvPr>
          <p:cNvSpPr txBox="1"/>
          <p:nvPr/>
        </p:nvSpPr>
        <p:spPr>
          <a:xfrm>
            <a:off x="2427265" y="3362832"/>
            <a:ext cx="1463040" cy="78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 is charged $36/hr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9126BB-7577-C15B-0317-0EC143BA721B}"/>
              </a:ext>
            </a:extLst>
          </p:cNvPr>
          <p:cNvSpPr/>
          <p:nvPr/>
        </p:nvSpPr>
        <p:spPr>
          <a:xfrm>
            <a:off x="1666971" y="1734687"/>
            <a:ext cx="3026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Safe Care</a:t>
            </a:r>
            <a:endParaRPr lang="en-US" sz="3600" dirty="0">
              <a:solidFill>
                <a:srgbClr val="008BCC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C7ADF9-6F88-3695-919D-A49A4038E27E}"/>
              </a:ext>
            </a:extLst>
          </p:cNvPr>
          <p:cNvSpPr/>
          <p:nvPr/>
        </p:nvSpPr>
        <p:spPr>
          <a:xfrm>
            <a:off x="6722135" y="1743396"/>
            <a:ext cx="2574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Competition</a:t>
            </a:r>
            <a:endParaRPr lang="en-US" sz="3600" dirty="0">
              <a:solidFill>
                <a:srgbClr val="FFC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C63F44-E797-0D63-CF4D-039E3196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71" y="160981"/>
            <a:ext cx="4099458" cy="7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E95BA5A-D96F-4EF0-8D08-A83994E7F9AE}"/>
              </a:ext>
            </a:extLst>
          </p:cNvPr>
          <p:cNvSpPr txBox="1"/>
          <p:nvPr/>
        </p:nvSpPr>
        <p:spPr>
          <a:xfrm>
            <a:off x="644833" y="725319"/>
            <a:ext cx="109023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 Caregiver is making $20/hr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C63F44-E797-0D63-CF4D-039E3196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71" y="160981"/>
            <a:ext cx="4099458" cy="76711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8B71E10-0191-A32F-94EC-AEA7A60F3626}"/>
              </a:ext>
            </a:extLst>
          </p:cNvPr>
          <p:cNvGrpSpPr/>
          <p:nvPr/>
        </p:nvGrpSpPr>
        <p:grpSpPr>
          <a:xfrm>
            <a:off x="840369" y="1871614"/>
            <a:ext cx="4846320" cy="4754880"/>
            <a:chOff x="949233" y="2010958"/>
            <a:chExt cx="4846320" cy="47548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7B7508-EAA2-B268-4DFD-2E5C45330D95}"/>
                </a:ext>
              </a:extLst>
            </p:cNvPr>
            <p:cNvSpPr/>
            <p:nvPr/>
          </p:nvSpPr>
          <p:spPr>
            <a:xfrm>
              <a:off x="1023036" y="2235662"/>
              <a:ext cx="469872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8B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Keep Safe Care Rate</a:t>
              </a:r>
              <a:endParaRPr lang="en-US" sz="3600" dirty="0">
                <a:solidFill>
                  <a:srgbClr val="008B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F8E6CD-1BD2-64CB-6CF6-A81F8200260D}"/>
                </a:ext>
              </a:extLst>
            </p:cNvPr>
            <p:cNvSpPr/>
            <p:nvPr/>
          </p:nvSpPr>
          <p:spPr>
            <a:xfrm>
              <a:off x="2058572" y="2973568"/>
              <a:ext cx="2627642" cy="295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$30</a:t>
              </a:r>
            </a:p>
            <a:p>
              <a:pPr algn="ctr">
                <a:lnSpc>
                  <a:spcPct val="80000"/>
                </a:lnSpc>
                <a:spcAft>
                  <a:spcPts val="1200"/>
                </a:spcAft>
              </a:pPr>
              <a:r>
                <a:rPr lang="en-US" sz="28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to </a:t>
              </a:r>
            </a:p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$32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A352C0-C715-15F1-9878-48E1AD3BBCF2}"/>
                </a:ext>
              </a:extLst>
            </p:cNvPr>
            <p:cNvSpPr/>
            <p:nvPr/>
          </p:nvSpPr>
          <p:spPr>
            <a:xfrm>
              <a:off x="2331083" y="5928223"/>
              <a:ext cx="20826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8B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hour</a:t>
              </a:r>
              <a:endParaRPr lang="en-US" sz="3600" dirty="0">
                <a:solidFill>
                  <a:srgbClr val="008B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CA4CBC-7106-9DB6-E40F-6F5F6ADC5A8C}"/>
                </a:ext>
              </a:extLst>
            </p:cNvPr>
            <p:cNvSpPr/>
            <p:nvPr/>
          </p:nvSpPr>
          <p:spPr>
            <a:xfrm>
              <a:off x="949233" y="2010958"/>
              <a:ext cx="4846320" cy="4754880"/>
            </a:xfrm>
            <a:prstGeom prst="rect">
              <a:avLst/>
            </a:prstGeom>
            <a:noFill/>
            <a:ln w="76200">
              <a:solidFill>
                <a:srgbClr val="008B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F88491-BB70-C426-DB66-92548504B64B}"/>
              </a:ext>
            </a:extLst>
          </p:cNvPr>
          <p:cNvGrpSpPr/>
          <p:nvPr/>
        </p:nvGrpSpPr>
        <p:grpSpPr>
          <a:xfrm>
            <a:off x="6505311" y="1871614"/>
            <a:ext cx="4846320" cy="4754880"/>
            <a:chOff x="949233" y="2010958"/>
            <a:chExt cx="4846320" cy="475488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19EA6A-1D17-5124-9D56-9BE3E1F68F9D}"/>
                </a:ext>
              </a:extLst>
            </p:cNvPr>
            <p:cNvSpPr/>
            <p:nvPr/>
          </p:nvSpPr>
          <p:spPr>
            <a:xfrm>
              <a:off x="1301958" y="2235662"/>
              <a:ext cx="414087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Competitor's Rate</a:t>
              </a:r>
              <a:endParaRPr lang="en-US" sz="3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C040FA0-A072-C627-9D1D-F385CFC21E90}"/>
                </a:ext>
              </a:extLst>
            </p:cNvPr>
            <p:cNvSpPr/>
            <p:nvPr/>
          </p:nvSpPr>
          <p:spPr>
            <a:xfrm>
              <a:off x="2058572" y="2973568"/>
              <a:ext cx="2627642" cy="295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$42</a:t>
              </a:r>
            </a:p>
            <a:p>
              <a:pPr algn="ctr">
                <a:lnSpc>
                  <a:spcPct val="80000"/>
                </a:lnSpc>
                <a:spcAft>
                  <a:spcPts val="1200"/>
                </a:spcAft>
              </a:pPr>
              <a:r>
                <a:rPr lang="en-US" sz="28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to </a:t>
              </a:r>
            </a:p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$45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8EB2E1F-FB4A-3C31-D618-3AB28C483179}"/>
                </a:ext>
              </a:extLst>
            </p:cNvPr>
            <p:cNvSpPr/>
            <p:nvPr/>
          </p:nvSpPr>
          <p:spPr>
            <a:xfrm>
              <a:off x="2331083" y="5928223"/>
              <a:ext cx="20826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hour</a:t>
              </a:r>
              <a:endParaRPr lang="en-US" sz="3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9837E4A-615C-5A11-D591-FC11B2C6B326}"/>
                </a:ext>
              </a:extLst>
            </p:cNvPr>
            <p:cNvSpPr/>
            <p:nvPr/>
          </p:nvSpPr>
          <p:spPr>
            <a:xfrm>
              <a:off x="949233" y="2010958"/>
              <a:ext cx="4846320" cy="4754880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58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F31C0-5BC5-E5FD-5B5C-2F2782F9D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03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166F74-82D3-D4E4-6D0F-F8250CA8ABE7}"/>
              </a:ext>
            </a:extLst>
          </p:cNvPr>
          <p:cNvSpPr txBox="1"/>
          <p:nvPr/>
        </p:nvSpPr>
        <p:spPr>
          <a:xfrm>
            <a:off x="338828" y="220276"/>
            <a:ext cx="1111233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RESULTS IN BETTER CAREGIVING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55C39-9F10-C257-2592-7B064E0889B5}"/>
              </a:ext>
            </a:extLst>
          </p:cNvPr>
          <p:cNvSpPr txBox="1"/>
          <p:nvPr/>
        </p:nvSpPr>
        <p:spPr>
          <a:xfrm>
            <a:off x="1730164" y="1306026"/>
            <a:ext cx="8681031" cy="867013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4400" spc="-100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 / ELIMINATE TRUANCY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A81D0-E2D1-7413-A1B4-E997CC47708F}"/>
              </a:ext>
            </a:extLst>
          </p:cNvPr>
          <p:cNvSpPr txBox="1"/>
          <p:nvPr/>
        </p:nvSpPr>
        <p:spPr>
          <a:xfrm>
            <a:off x="1295400" y="2534645"/>
            <a:ext cx="9601200" cy="1645920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0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REDUCE TURNOVER – NO MORE CAROUSEL</a:t>
            </a:r>
            <a:r>
              <a:rPr kumimoji="0" lang="en-US" sz="4400" b="0" i="0" u="none" strike="noStrike" kern="1200" cap="none" spc="-100" normalizeH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CAREGIVERS</a:t>
            </a:r>
            <a:endParaRPr kumimoji="0" lang="en-US" sz="4400" b="0" i="0" u="none" strike="noStrike" kern="1200" cap="none" spc="-10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21EC78-CE45-25B6-26A1-F37A8392B4F1}"/>
              </a:ext>
            </a:extLst>
          </p:cNvPr>
          <p:cNvSpPr txBox="1"/>
          <p:nvPr/>
        </p:nvSpPr>
        <p:spPr>
          <a:xfrm>
            <a:off x="1224359" y="4456698"/>
            <a:ext cx="9692640" cy="1554480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4400" spc="-100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HAPPIER CAREGIVERS RESULTS IN MORE SATISFIED CLIENTS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9674E-7560-3B0A-C462-B906AEE49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5F9A77-952C-DEEC-54E7-6E02E5F8FD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" t="3485" r="589" b="22496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46CD0C-0BC2-C354-F078-A44D6AF973A9}"/>
              </a:ext>
            </a:extLst>
          </p:cNvPr>
          <p:cNvSpPr txBox="1"/>
          <p:nvPr/>
        </p:nvSpPr>
        <p:spPr>
          <a:xfrm>
            <a:off x="42732" y="220276"/>
            <a:ext cx="779572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rgbClr val="008BCC"/>
                  </a:solidFill>
                </a:ln>
                <a:solidFill>
                  <a:srgbClr val="113685"/>
                </a:solidFill>
                <a:latin typeface="Aharoni" pitchFamily="2" charset="-79"/>
                <a:cs typeface="Aharoni" pitchFamily="2" charset="-79"/>
              </a:rPr>
              <a:t>HOPSPICE OBJECTIVES</a:t>
            </a:r>
            <a:endParaRPr lang="en-US" sz="6000" dirty="0">
              <a:solidFill>
                <a:srgbClr val="11368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460603-B09B-B5A1-6F11-B52B88C09944}"/>
              </a:ext>
            </a:extLst>
          </p:cNvPr>
          <p:cNvSpPr txBox="1"/>
          <p:nvPr/>
        </p:nvSpPr>
        <p:spPr>
          <a:xfrm>
            <a:off x="167313" y="2092390"/>
            <a:ext cx="10396184" cy="4561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80000"/>
              </a:lnSpc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800" b="1" spc="-100" dirty="0">
                <a:ln w="1270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Relieve the pain &amp; </a:t>
            </a:r>
          </a:p>
          <a:p>
            <a:pPr marL="739775">
              <a:lnSpc>
                <a:spcPct val="80000"/>
              </a:lnSpc>
              <a:spcAft>
                <a:spcPts val="1800"/>
              </a:spcAft>
              <a:buClr>
                <a:schemeClr val="accent6">
                  <a:lumMod val="75000"/>
                </a:schemeClr>
              </a:buClr>
              <a:buSzPct val="115000"/>
            </a:pPr>
            <a:r>
              <a:rPr lang="en-US" sz="4800" b="1" spc="-100" dirty="0">
                <a:ln w="1270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suffering of the terminally ill</a:t>
            </a:r>
          </a:p>
          <a:p>
            <a:pPr marL="685800" indent="-685800">
              <a:lnSpc>
                <a:spcPct val="80000"/>
              </a:lnSpc>
              <a:spcAft>
                <a:spcPts val="18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800" b="1" spc="-100" dirty="0">
                <a:ln w="1270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To make possible a "good" death</a:t>
            </a:r>
          </a:p>
          <a:p>
            <a:pPr marL="685800" indent="-685800">
              <a:lnSpc>
                <a:spcPct val="80000"/>
              </a:lnSpc>
              <a:spcAft>
                <a:spcPts val="18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800" b="1" spc="-100" dirty="0">
                <a:ln w="1270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To help the family</a:t>
            </a:r>
          </a:p>
          <a:p>
            <a:pPr marL="685800" indent="-685800">
              <a:lnSpc>
                <a:spcPct val="80000"/>
              </a:lnSpc>
              <a:spcAft>
                <a:spcPts val="18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800" b="1" spc="-100" dirty="0">
                <a:ln w="1270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Possibly transition to palliative care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403F26-337D-E533-12F9-70783B5CE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  <a:effectLst>
            <a:glow rad="889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4585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8D9041-3E29-5E57-F960-DF2CB56444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" r="-99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A9E1F0-05BA-46D4-CC51-4041852C41C2}"/>
              </a:ext>
            </a:extLst>
          </p:cNvPr>
          <p:cNvSpPr txBox="1"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wrap="square" tIns="0" bIns="0" anchor="ctr" anchorCtr="0">
            <a:spAutoFit/>
          </a:bodyPr>
          <a:lstStyle/>
          <a:p>
            <a:r>
              <a:rPr lang="en-US" sz="4800" spc="-200" dirty="0">
                <a:ln w="38100">
                  <a:solidFill>
                    <a:srgbClr val="3495FE"/>
                  </a:solidFill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.</a:t>
            </a:r>
            <a:endParaRPr lang="en-US" sz="4400" dirty="0">
              <a:ln w="38100">
                <a:solidFill>
                  <a:srgbClr val="FF28B7"/>
                </a:solidFill>
              </a:ln>
              <a:solidFill>
                <a:schemeClr val="bg1"/>
              </a:solidFill>
              <a:effectLst>
                <a:glow rad="152400">
                  <a:srgbClr val="FF28B7">
                    <a:alpha val="62000"/>
                  </a:srgb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18AF76-A839-0769-16C2-D503418D3472}"/>
              </a:ext>
            </a:extLst>
          </p:cNvPr>
          <p:cNvSpPr txBox="1"/>
          <p:nvPr/>
        </p:nvSpPr>
        <p:spPr>
          <a:xfrm>
            <a:off x="314766" y="280433"/>
            <a:ext cx="11165236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spc="-200" dirty="0">
                <a:ln w="38100">
                  <a:solidFill>
                    <a:srgbClr val="028CC1"/>
                  </a:solidFill>
                </a:ln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WE DELIEVER BETTER </a:t>
            </a:r>
            <a:r>
              <a:rPr lang="en-US" sz="6000" b="1" spc="-200" dirty="0">
                <a:ln w="38100">
                  <a:solidFill>
                    <a:srgbClr val="028CC1"/>
                  </a:solidFill>
                </a:ln>
                <a:solidFill>
                  <a:schemeClr val="bg1"/>
                </a:solidFill>
                <a:effectLst/>
                <a:latin typeface="Aharoni" pitchFamily="2" charset="-79"/>
                <a:cs typeface="Aharoni" pitchFamily="2" charset="-79"/>
              </a:rPr>
              <a:t>OUTCOMES</a:t>
            </a:r>
            <a:endParaRPr lang="en-US" sz="6000" b="1" dirty="0">
              <a:ln w="38100">
                <a:solidFill>
                  <a:srgbClr val="028CC1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DCF9A-7672-C736-EDB3-DFCD48A3CD39}"/>
              </a:ext>
            </a:extLst>
          </p:cNvPr>
          <p:cNvSpPr txBox="1"/>
          <p:nvPr/>
        </p:nvSpPr>
        <p:spPr>
          <a:xfrm>
            <a:off x="124090" y="1359415"/>
            <a:ext cx="11623767" cy="5960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EMOTIONALLY CONNECTED END OF LIFE CARE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SAFELY MOVE TO PALATIVE CARE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CLIENT SATISFACTION SCORES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REFERRALS</a:t>
            </a:r>
          </a:p>
          <a:p>
            <a:pPr marL="461963">
              <a:spcAft>
                <a:spcPts val="2800"/>
              </a:spcAft>
            </a:pPr>
            <a:endParaRPr lang="en-US" sz="4800" b="1" spc="-1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7D08DE-B002-83DF-1907-47AC0F1C4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918" y="5604303"/>
            <a:ext cx="914400" cy="97326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7814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15443</TotalTime>
  <Words>253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Aharoni</vt:lpstr>
      <vt:lpstr>Aileron</vt:lpstr>
      <vt:lpstr>Aileron Black</vt:lpstr>
      <vt:lpstr>Amazone BT</vt:lpstr>
      <vt:lpstr>Arial</vt:lpstr>
      <vt:lpstr>Arial Black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American Dissident</dc:creator>
  <cp:lastModifiedBy>Jeffrey Fry</cp:lastModifiedBy>
  <cp:revision>74</cp:revision>
  <dcterms:created xsi:type="dcterms:W3CDTF">2022-09-27T02:53:45Z</dcterms:created>
  <dcterms:modified xsi:type="dcterms:W3CDTF">2025-06-26T14:50:58Z</dcterms:modified>
</cp:coreProperties>
</file>