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1622" r:id="rId3"/>
    <p:sldId id="1628" r:id="rId4"/>
    <p:sldId id="1630" r:id="rId5"/>
    <p:sldId id="1623" r:id="rId6"/>
    <p:sldId id="1631" r:id="rId7"/>
    <p:sldId id="1632" r:id="rId8"/>
    <p:sldId id="1633" r:id="rId9"/>
    <p:sldId id="1634" r:id="rId10"/>
    <p:sldId id="1635" r:id="rId11"/>
    <p:sldId id="1636" r:id="rId12"/>
    <p:sldId id="1637" r:id="rId13"/>
    <p:sldId id="1638" r:id="rId14"/>
    <p:sldId id="1639" r:id="rId15"/>
    <p:sldId id="1640" r:id="rId16"/>
    <p:sldId id="1641" r:id="rId17"/>
    <p:sldId id="1642" r:id="rId18"/>
    <p:sldId id="1643" r:id="rId19"/>
    <p:sldId id="164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ton Rondon" initials="AR" lastIdx="9" clrIdx="0">
    <p:extLst>
      <p:ext uri="{19B8F6BF-5375-455C-9EA6-DF929625EA0E}">
        <p15:presenceInfo xmlns:p15="http://schemas.microsoft.com/office/powerpoint/2012/main" userId="32478d651455c1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BCC"/>
    <a:srgbClr val="4F4F00"/>
    <a:srgbClr val="FFC000"/>
    <a:srgbClr val="660066"/>
    <a:srgbClr val="008BBC"/>
    <a:srgbClr val="FFFFFF"/>
    <a:srgbClr val="2B5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2" autoAdjust="0"/>
    <p:restoredTop sz="94660"/>
  </p:normalViewPr>
  <p:slideViewPr>
    <p:cSldViewPr snapToGrid="0">
      <p:cViewPr varScale="1">
        <p:scale>
          <a:sx n="87" d="100"/>
          <a:sy n="87" d="100"/>
        </p:scale>
        <p:origin x="208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3:04.705" idx="3">
    <p:pos x="10" y="10"/>
    <p:text>Will KSC Corp do SEO for all Affiliate websites?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3:59.746" idx="4">
    <p:pos x="10" y="10"/>
    <p:text>I think the angel on the left hand side is distracting.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4:50.063" idx="5">
    <p:pos x="10" y="10"/>
    <p:text>Should we mention SEO here?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5:13.745" idx="6">
    <p:pos x="10" y="10"/>
    <p:text>Will Affiliates need to do any of this?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5:34.449" idx="7">
    <p:pos x="10" y="10"/>
    <p:text>I know this is not something you recommend, but I thought it would be good to mention it since we are talking about marketing. 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6:26.780" idx="8">
    <p:pos x="10" y="10"/>
    <p:text>I will highlight KSCD for job postings.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14T22:17:13.710" idx="9">
    <p:pos x="10" y="10"/>
    <p:text>Should I create a graphic for this?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53FA2-150C-4A31-8F52-152AA6921851}" type="datetimeFigureOut">
              <a:rPr lang="en-US" smtClean="0"/>
              <a:t>10/14/24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E1E28-D512-4922-8BA2-844A76C1FD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89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667427-798B-8FF3-60ED-0266047D3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5794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C310B-48A2-57CC-F8FC-CC8D1173F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9E4C8-AAAB-EE37-4579-E64B73583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70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E5F7F6-8182-E3EC-DD29-8FC50574E1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5794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54DF8-5949-82C0-E507-8670B259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2CD42-F7CB-0266-7492-79CEC7C0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446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64B5-F424-6A7C-8850-248039C4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AF6BC-B306-1C4C-0B0E-24C20EA09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E3677-9FFE-F1F0-AD3D-B1E5AC5E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10/14/24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231AC-A85A-EFC2-8865-6097228C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47A23-AA16-D037-DDA7-976D49DBC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9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3A40B-44F1-49A9-509A-A632A75B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30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204CDF-FF3F-8369-C902-B491074FA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10/14/24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61E499-F1B3-8803-3453-9C7D9F83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59789-3634-1AFF-B26D-C1AE41E5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5DE63-4E34-63A6-DC0D-40ECFD9D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CE5092-93B9-218F-9317-C3DAE284B0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5C226-9C42-E5B0-B840-1835EDB8F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C99D44-EC8F-AAA0-0874-D736AF51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10/14/24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2C3CF-C2D6-677E-D242-B3656F48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BF924-EC26-BD73-79E3-27C985BA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10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0E8792-2920-9F65-9224-8485E2FD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D542C-566E-819B-C2CD-25FB46A28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EA995-9094-36BB-B197-40BC302CA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37314-7A47-4B0D-8689-4F1BC5FC6D89}" type="datetimeFigureOut">
              <a:rPr lang="en-US" smtClean="0"/>
              <a:t>10/14/24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0FA96-D140-17C1-A2E7-C28F3187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B3391-1678-ED31-1275-490447655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43BCE8-FBBF-3A4C-86B2-E5EC2AD9F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8" r="436"/>
          <a:stretch/>
        </p:blipFill>
        <p:spPr>
          <a:xfrm flipH="1">
            <a:off x="-136187" y="0"/>
            <a:ext cx="12461131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B79974-46D3-7317-8818-707188B5B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79" y="4906836"/>
            <a:ext cx="1593790" cy="1084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176AB18-96F5-41C7-7984-C8F4655AF69D}"/>
              </a:ext>
            </a:extLst>
          </p:cNvPr>
          <p:cNvSpPr txBox="1"/>
          <p:nvPr/>
        </p:nvSpPr>
        <p:spPr>
          <a:xfrm>
            <a:off x="5617420" y="5991195"/>
            <a:ext cx="954107" cy="4785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3600" dirty="0">
                <a:ln>
                  <a:solidFill>
                    <a:schemeClr val="bg1">
                      <a:lumMod val="85000"/>
                    </a:schemeClr>
                  </a:solidFill>
                </a:ln>
                <a:latin typeface="Aharoni" pitchFamily="2" charset="-79"/>
                <a:cs typeface="Aharoni" pitchFamily="2" charset="-79"/>
              </a:rPr>
              <a:t>2024</a:t>
            </a:r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C6B18D-2FFB-4A46-BC19-C8E0789FCC15}"/>
              </a:ext>
            </a:extLst>
          </p:cNvPr>
          <p:cNvSpPr txBox="1"/>
          <p:nvPr/>
        </p:nvSpPr>
        <p:spPr>
          <a:xfrm>
            <a:off x="1226372" y="1896110"/>
            <a:ext cx="97360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ileron Black" panose="00000A00000000000000" pitchFamily="50" charset="0"/>
              </a:rPr>
              <a:t>Marketing Strategies for Keep </a:t>
            </a:r>
          </a:p>
          <a:p>
            <a:pPr algn="ctr"/>
            <a:r>
              <a:rPr lang="en-US" sz="5400" b="1" dirty="0">
                <a:latin typeface="Aileron Black" panose="00000A00000000000000" pitchFamily="50" charset="0"/>
              </a:rPr>
              <a:t>Safe Care Affiliates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B6AFF9-3D14-284B-B8F9-329723F15C9F}"/>
              </a:ext>
            </a:extLst>
          </p:cNvPr>
          <p:cNvSpPr txBox="1"/>
          <p:nvPr/>
        </p:nvSpPr>
        <p:spPr>
          <a:xfrm>
            <a:off x="1996795" y="3689645"/>
            <a:ext cx="8195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8BCC"/>
                </a:solidFill>
                <a:latin typeface="Aileron Black" panose="00000A00000000000000" pitchFamily="50" charset="0"/>
              </a:rPr>
              <a:t>How to Maximize Revenue By Building Your Network for Client Acquisition </a:t>
            </a:r>
          </a:p>
        </p:txBody>
      </p:sp>
    </p:spTree>
    <p:extLst>
      <p:ext uri="{BB962C8B-B14F-4D97-AF65-F5344CB8AC3E}">
        <p14:creationId xmlns:p14="http://schemas.microsoft.com/office/powerpoint/2010/main" val="300048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2790022" y="632950"/>
            <a:ext cx="7345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Maximizing Your Online Presence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Website Optimization:</a:t>
            </a:r>
            <a:r>
              <a:rPr lang="en-US" sz="2800" dirty="0"/>
              <a:t> Clear service offerings, easy navigation, local SEO keywords.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Google My Business:</a:t>
            </a:r>
            <a:r>
              <a:rPr lang="en-US" sz="2800" dirty="0"/>
              <a:t> Optimize for local searches; encourage client reviews.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Social Media:</a:t>
            </a:r>
            <a:r>
              <a:rPr lang="en-US" sz="2800" dirty="0"/>
              <a:t> Create engaging content (client stories, caregiver highlights) to attract followers.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Email Campaigns:</a:t>
            </a:r>
            <a:r>
              <a:rPr lang="en-US" sz="2800" dirty="0"/>
              <a:t> Nurture leads with newsletters, promotions, and success stories.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98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105080"/>
            <a:ext cx="5088320" cy="67529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973145" y="567623"/>
            <a:ext cx="8576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Engaging Your Audience on Social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Platforms:</a:t>
            </a:r>
            <a:r>
              <a:rPr lang="en-US" sz="2800" dirty="0"/>
              <a:t> Focus on Facebook, Instagram, and LinkedIn.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Content Ideas:</a:t>
            </a:r>
            <a:r>
              <a:rPr lang="en-US" sz="2800" dirty="0"/>
              <a:t> Share caregiver stories, client testimonials, tips for aging, and news about your services.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Engagement:</a:t>
            </a:r>
            <a:r>
              <a:rPr lang="en-US" sz="2800" dirty="0"/>
              <a:t> Post consistently, respond to comments, and join relevant local community groups.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0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3723074" y="625989"/>
            <a:ext cx="4745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Getting Found Online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Optimize your website for local keywords (e.g., "affordable home care in [city]").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Use meta tags, alt text for images, and mobile-friendly design.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Publish blog posts on topics like senior health, caregiving, or tips for aging at home.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Leverage </a:t>
            </a:r>
            <a:r>
              <a:rPr lang="en-US" sz="2800" i="1" dirty="0"/>
              <a:t>Google My Business </a:t>
            </a:r>
            <a:r>
              <a:rPr lang="en-US" sz="2800" dirty="0"/>
              <a:t>to appear in local search results.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90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2202246" y="587079"/>
            <a:ext cx="8118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Targeting Clients with Paid Advertising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Google Ads:</a:t>
            </a:r>
            <a:r>
              <a:rPr lang="en-US" sz="2800" dirty="0"/>
              <a:t> Target local keywords for in-home care services.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Facebook &amp; Instagram Ads:</a:t>
            </a:r>
            <a:r>
              <a:rPr lang="en-US" sz="2800" dirty="0"/>
              <a:t> Use geo-targeting to focus on families or individuals in need of home care.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Ad Messaging:</a:t>
            </a:r>
            <a:r>
              <a:rPr lang="en-US" sz="2800" dirty="0"/>
              <a:t> Focus on affordability, consistency, and caregiver satisfaction.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33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262647"/>
            <a:ext cx="5088320" cy="65953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3126374" y="723266"/>
            <a:ext cx="6122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Attracting Quality Caregivers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Job Postings:</a:t>
            </a:r>
            <a:r>
              <a:rPr lang="en-US" sz="2800" dirty="0"/>
              <a:t> Use Indeed, LinkedIn, and local job boards. Highlight higher pay and flexible scheduling.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Partnerships with CNA Schools:</a:t>
            </a:r>
            <a:r>
              <a:rPr lang="en-US" sz="2800" dirty="0"/>
              <a:t> Build relationships with schools to recruit graduates.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Caregiver Testimonials:</a:t>
            </a:r>
            <a:r>
              <a:rPr lang="en-US" sz="2800" dirty="0"/>
              <a:t> Use current caregiver stories to show the benefits of working with Keep Safe Care.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Recognition Programs:</a:t>
            </a:r>
            <a:r>
              <a:rPr lang="en-US" sz="2800" dirty="0"/>
              <a:t> Offer bonuses, rewards, or growth opportunities to retain top talent.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5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262647"/>
            <a:ext cx="5088320" cy="65953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286809" y="723266"/>
            <a:ext cx="9890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Expanding Influence through Local Networking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Attend Networking Events:</a:t>
            </a:r>
            <a:r>
              <a:rPr lang="en-US" sz="2800" dirty="0"/>
              <a:t> Healthcare industry events, local business meetups, and networking breakfasts.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Host Your Own Events:</a:t>
            </a:r>
            <a:r>
              <a:rPr lang="en-US" sz="2800" dirty="0"/>
              <a:t> Invite local leaders, families, and healthcare professionals to your own events.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02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262647"/>
            <a:ext cx="5088320" cy="65953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525325" y="742721"/>
            <a:ext cx="91413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Tracking Performance to Optimize Revenue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Client Acquisition Metrics:</a:t>
            </a:r>
            <a:r>
              <a:rPr lang="en-US" sz="2800" dirty="0"/>
              <a:t> Number of new clients, conversion rates, and lifetime value.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Caregiver Metrics:</a:t>
            </a:r>
            <a:r>
              <a:rPr lang="en-US" sz="2800" dirty="0"/>
              <a:t> Recruitment numbers, retention rate, and satisfaction scores.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Digital Marketing Metrics:</a:t>
            </a:r>
            <a:r>
              <a:rPr lang="en-US" sz="2800" dirty="0"/>
              <a:t> Website traffic, social media engagement, ROI on paid ads.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Referral Success:</a:t>
            </a:r>
            <a:r>
              <a:rPr lang="en-US" sz="2800" dirty="0"/>
              <a:t> Number of referrals from partners and clients.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34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262647"/>
            <a:ext cx="5088320" cy="65953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525325" y="742721"/>
            <a:ext cx="8913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Avoiding Common Mistakes in Marketing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8312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Neglecting SEO:</a:t>
            </a:r>
            <a:r>
              <a:rPr lang="en-US" sz="2800" dirty="0"/>
              <a:t> Not optimizing your website or ignoring local SEO opportunities.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Inconsistent Branding:</a:t>
            </a:r>
            <a:r>
              <a:rPr lang="en-US" sz="2800" dirty="0"/>
              <a:t> Lack of clarity in messaging across platforms.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Underutilizing Partnerships:</a:t>
            </a:r>
            <a:r>
              <a:rPr lang="en-US" sz="2800" dirty="0"/>
              <a:t> Not fully leveraging relationships with local healthcare providers.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Not Tracking Performance:</a:t>
            </a:r>
            <a:r>
              <a:rPr lang="en-US" sz="2800" dirty="0"/>
              <a:t> Failing to measure ROI and adjust strategies accordingly.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6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262647"/>
            <a:ext cx="5088320" cy="65953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3944541" y="723265"/>
            <a:ext cx="4407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Your Path to Growth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2431386" y="2089791"/>
            <a:ext cx="592070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Marketing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Community engagement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Partnerships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Caregiver recruitment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9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43BCE8-FBBF-3A4C-86B2-E5EC2AD9F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8" r="436"/>
          <a:stretch/>
        </p:blipFill>
        <p:spPr>
          <a:xfrm flipH="1">
            <a:off x="-136187" y="0"/>
            <a:ext cx="12461131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B79974-46D3-7317-8818-707188B5B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79" y="4906836"/>
            <a:ext cx="1593790" cy="1084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176AB18-96F5-41C7-7984-C8F4655AF69D}"/>
              </a:ext>
            </a:extLst>
          </p:cNvPr>
          <p:cNvSpPr txBox="1"/>
          <p:nvPr/>
        </p:nvSpPr>
        <p:spPr>
          <a:xfrm>
            <a:off x="5617420" y="5991195"/>
            <a:ext cx="954107" cy="4785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3600" dirty="0">
                <a:ln>
                  <a:solidFill>
                    <a:schemeClr val="bg1">
                      <a:lumMod val="85000"/>
                    </a:schemeClr>
                  </a:solidFill>
                </a:ln>
                <a:latin typeface="Aharoni" pitchFamily="2" charset="-79"/>
                <a:cs typeface="Aharoni" pitchFamily="2" charset="-79"/>
              </a:rPr>
              <a:t>2024</a:t>
            </a:r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C6B18D-2FFB-4A46-BC19-C8E0789FCC15}"/>
              </a:ext>
            </a:extLst>
          </p:cNvPr>
          <p:cNvSpPr txBox="1"/>
          <p:nvPr/>
        </p:nvSpPr>
        <p:spPr>
          <a:xfrm>
            <a:off x="1235729" y="3055699"/>
            <a:ext cx="9347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ileron Black" panose="00000A00000000000000" pitchFamily="50" charset="0"/>
              </a:rPr>
              <a:t>Any Questions?!?</a:t>
            </a:r>
          </a:p>
        </p:txBody>
      </p:sp>
    </p:spTree>
    <p:extLst>
      <p:ext uri="{BB962C8B-B14F-4D97-AF65-F5344CB8AC3E}">
        <p14:creationId xmlns:p14="http://schemas.microsoft.com/office/powerpoint/2010/main" val="355628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6EDAD-D8B0-571F-254E-969C25B2C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60" y="580865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3836150" y="422357"/>
            <a:ext cx="4519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Presentation 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597187" y="1552599"/>
            <a:ext cx="573894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Introduction to Keep Safe Care’s USP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Understanding the Market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Target Audience Segmentation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Client Acquisition Strategies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Building Referral Partnerships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Leveraging Community Engagement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53A05-AA18-4946-A9C6-1C298F73B424}"/>
              </a:ext>
            </a:extLst>
          </p:cNvPr>
          <p:cNvSpPr txBox="1"/>
          <p:nvPr/>
        </p:nvSpPr>
        <p:spPr>
          <a:xfrm>
            <a:off x="6208482" y="1577955"/>
            <a:ext cx="538633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Social Media and Content Marketing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Search Engine Optimization (SEO) Basics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Paid Advertising (PPC and Social) 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Measuring Success and Key Metrics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91117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6EDAD-D8B0-571F-254E-969C25B2C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60" y="580865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2879510" y="577999"/>
            <a:ext cx="6432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The Keep Safe Care Difference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53A05-AA18-4946-A9C6-1C298F73B424}"/>
              </a:ext>
            </a:extLst>
          </p:cNvPr>
          <p:cNvSpPr txBox="1"/>
          <p:nvPr/>
        </p:nvSpPr>
        <p:spPr>
          <a:xfrm>
            <a:off x="673437" y="1653216"/>
            <a:ext cx="4704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The 2/3 Rule®: Higher caregiver pay without increasing costs for clients.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Consistent and reliable care (same caregiver each visit).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Sliding fee scale and same-day care availability.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Technological efficiencies to reduce operating costs.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Aileron Black" panose="00000A00000000000000" pitchFamily="50" charset="0"/>
              </a:rPr>
              <a:t>No long-term contracts.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93F393-4DB5-8B4B-AE92-D854A00AAC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" t="11900" r="2395" b="2666"/>
          <a:stretch/>
        </p:blipFill>
        <p:spPr>
          <a:xfrm>
            <a:off x="5742742" y="1938680"/>
            <a:ext cx="5408066" cy="276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7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6EDAD-D8B0-571F-254E-969C25B2C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60" y="580865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341525" y="449636"/>
            <a:ext cx="9508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Trends in Home Care and Aging Populations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53A05-AA18-4946-A9C6-1C298F73B424}"/>
              </a:ext>
            </a:extLst>
          </p:cNvPr>
          <p:cNvSpPr txBox="1"/>
          <p:nvPr/>
        </p:nvSpPr>
        <p:spPr>
          <a:xfrm>
            <a:off x="673437" y="1653216"/>
            <a:ext cx="47046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Growth in the aging population (baby boomers entering retirement age).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Increased demand for in-home care as families seek alternatives to institutional care.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Rise in consumer awareness about caregiver satisfaction and its impact on care quality.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Growing competition in the in-home care space.</a:t>
            </a:r>
            <a:endParaRPr lang="en-US" sz="2400" dirty="0">
              <a:latin typeface="Aileron Black" panose="00000A00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76BFA8-8F27-C640-81C9-C8C1C7BA6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86" y="1898035"/>
            <a:ext cx="5654174" cy="37320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0BF137-7464-D24E-A4A1-ECF3E7532B76}"/>
              </a:ext>
            </a:extLst>
          </p:cNvPr>
          <p:cNvSpPr txBox="1"/>
          <p:nvPr/>
        </p:nvSpPr>
        <p:spPr>
          <a:xfrm>
            <a:off x="7718385" y="5630110"/>
            <a:ext cx="255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A Place for Mom</a:t>
            </a:r>
          </a:p>
        </p:txBody>
      </p:sp>
    </p:spTree>
    <p:extLst>
      <p:ext uri="{BB962C8B-B14F-4D97-AF65-F5344CB8AC3E}">
        <p14:creationId xmlns:p14="http://schemas.microsoft.com/office/powerpoint/2010/main" val="415984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355863" y="381932"/>
            <a:ext cx="9279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Identifying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Your Ideal Clients and Caregivers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635941" y="1471750"/>
            <a:ext cx="892011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8BBC"/>
                </a:solidFill>
                <a:latin typeface="Aileron Black" panose="00000A00000000000000" pitchFamily="50" charset="0"/>
              </a:rPr>
              <a:t>Primary Market</a:t>
            </a:r>
          </a:p>
          <a:p>
            <a:pPr marL="742950" lvl="1" indent="-285750">
              <a:spcAft>
                <a:spcPts val="12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sz="2800" dirty="0">
                <a:ln>
                  <a:solidFill>
                    <a:schemeClr val="bg1">
                      <a:lumMod val="65000"/>
                    </a:schemeClr>
                  </a:solidFill>
                </a:ln>
                <a:latin typeface="Aileron Bold" panose="00000800000000000000" pitchFamily="50" charset="0"/>
              </a:rPr>
              <a:t>Elderly individuals, people with chronic conditions or disabilities, and their families.</a:t>
            </a:r>
            <a:endParaRPr lang="en-US" sz="2400" dirty="0">
              <a:ln>
                <a:solidFill>
                  <a:srgbClr val="4F4F00"/>
                </a:solidFill>
              </a:ln>
              <a:latin typeface="Aileron SemiBold" panose="000007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7FDE66-D63F-8547-BD86-5E5DB5625FA0}"/>
              </a:ext>
            </a:extLst>
          </p:cNvPr>
          <p:cNvSpPr txBox="1"/>
          <p:nvPr/>
        </p:nvSpPr>
        <p:spPr>
          <a:xfrm>
            <a:off x="1535792" y="3429000"/>
            <a:ext cx="89201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8BBC"/>
                </a:solidFill>
                <a:latin typeface="Aileron Black" panose="00000A00000000000000" pitchFamily="50" charset="0"/>
              </a:rPr>
              <a:t>Secondary Market</a:t>
            </a:r>
          </a:p>
          <a:p>
            <a:pPr marL="742950" lvl="1" indent="-285750">
              <a:spcAft>
                <a:spcPts val="1200"/>
              </a:spcAft>
              <a:buSzPct val="115000"/>
              <a:buFont typeface="Arial" panose="020B0604020202020204" pitchFamily="34" charset="0"/>
              <a:buChar char="•"/>
            </a:pPr>
            <a:r>
              <a:rPr lang="en-US" sz="2800" dirty="0">
                <a:ln>
                  <a:solidFill>
                    <a:schemeClr val="bg1">
                      <a:lumMod val="65000"/>
                    </a:schemeClr>
                  </a:solidFill>
                </a:ln>
                <a:latin typeface="Aileron Bold" panose="00000800000000000000" pitchFamily="50" charset="0"/>
              </a:rPr>
              <a:t>Caregivers looking for better pay and work-life balance. </a:t>
            </a:r>
          </a:p>
        </p:txBody>
      </p:sp>
    </p:spTree>
    <p:extLst>
      <p:ext uri="{BB962C8B-B14F-4D97-AF65-F5344CB8AC3E}">
        <p14:creationId xmlns:p14="http://schemas.microsoft.com/office/powerpoint/2010/main" val="43575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2085351" y="533129"/>
            <a:ext cx="80212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Proven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Methods for Attracting Clients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2085351" y="1367842"/>
            <a:ext cx="784658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8BCC"/>
                </a:solidFill>
                <a:latin typeface="Aileron Black" panose="00000A00000000000000" pitchFamily="50" charset="0"/>
              </a:rPr>
              <a:t>Referral Programs: </a:t>
            </a:r>
            <a:r>
              <a:rPr lang="en-US" sz="2800" dirty="0">
                <a:latin typeface="Aileron Black" panose="00000A00000000000000" pitchFamily="50" charset="0"/>
              </a:rPr>
              <a:t>Incentivize current clients and caregivers to refer new clients.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8BCC"/>
                </a:solidFill>
                <a:latin typeface="Aileron Black" panose="00000A00000000000000" pitchFamily="50" charset="0"/>
              </a:rPr>
              <a:t>Partnerships: </a:t>
            </a:r>
            <a:r>
              <a:rPr lang="en-US" sz="2800" dirty="0">
                <a:latin typeface="Aileron Black" panose="00000A00000000000000" pitchFamily="50" charset="0"/>
              </a:rPr>
              <a:t>Work with local hospitals, rehab centers, and nursing homes.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8BCC"/>
                </a:solidFill>
                <a:latin typeface="Aileron Black" panose="00000A00000000000000" pitchFamily="50" charset="0"/>
              </a:rPr>
              <a:t>Community Outreach: </a:t>
            </a:r>
            <a:r>
              <a:rPr lang="en-US" sz="2800" dirty="0">
                <a:latin typeface="Aileron Black" panose="00000A00000000000000" pitchFamily="50" charset="0"/>
              </a:rPr>
              <a:t>Host workshops, sponsor local events, and participate in health fairs.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8BCC"/>
                </a:solidFill>
                <a:latin typeface="Aileron Black" panose="00000A00000000000000" pitchFamily="50" charset="0"/>
              </a:rPr>
              <a:t>Highlight Affordability &amp; Consistency: </a:t>
            </a:r>
            <a:r>
              <a:rPr lang="en-US" sz="2800" dirty="0">
                <a:latin typeface="Aileron Black" panose="00000A00000000000000" pitchFamily="50" charset="0"/>
              </a:rPr>
              <a:t>Emphasize the sliding fee scale and the same caregiver model in your marketing messages</a:t>
            </a:r>
            <a:r>
              <a:rPr lang="en-US" sz="3200" dirty="0">
                <a:solidFill>
                  <a:srgbClr val="008BBC"/>
                </a:solidFill>
                <a:latin typeface="Aileron Black" panose="00000A00000000000000" pitchFamily="50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4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1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210568" y="563851"/>
            <a:ext cx="95961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Positioning Keep Safe Care as the Best Choice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044492" y="2016055"/>
            <a:ext cx="45489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Clearly communicate the </a:t>
            </a:r>
            <a:r>
              <a:rPr lang="en-US" sz="2800" b="1" dirty="0"/>
              <a:t>2/3 Rule®</a:t>
            </a:r>
            <a:r>
              <a:rPr lang="en-US" sz="2800" dirty="0"/>
              <a:t> and its benefits for caregivers and clients.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Use testimonials to build credibility and trust.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Highlight affordability, client satisfaction, caregiver satisfaction, and reliable service.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7E77C2-3CC5-274C-9E7D-4BF4D1391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773" y="2499265"/>
            <a:ext cx="5698373" cy="185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6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2692962" y="686113"/>
            <a:ext cx="65375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Creating Valuable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Partnerships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50029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Healthcare Providers:</a:t>
            </a:r>
            <a:r>
              <a:rPr lang="en-US" sz="2800" dirty="0"/>
              <a:t> Hospitals, rehab centers, doctors, social workers, and senior living facilities.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Senior Centers &amp; Community Groups:</a:t>
            </a:r>
            <a:r>
              <a:rPr lang="en-US" sz="2800" dirty="0"/>
              <a:t> Work with senior-focused organizations.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dirty="0"/>
              <a:t>Insurance Providers &amp; Brokers:</a:t>
            </a:r>
            <a:r>
              <a:rPr lang="en-US" sz="2800" dirty="0"/>
              <a:t> Partner with insurance companies that offer long-term care insurance.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Offer referral incentives to partners.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97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F76B1-EEA8-7E2C-F36F-38F65F83EF0B}"/>
              </a:ext>
            </a:extLst>
          </p:cNvPr>
          <p:cNvSpPr txBox="1"/>
          <p:nvPr/>
        </p:nvSpPr>
        <p:spPr>
          <a:xfrm>
            <a:off x="1691013" y="642677"/>
            <a:ext cx="9647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Expanding Local Reach through Engagement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CCE47-FE31-1975-ACC5-B5A4D24EC1B6}"/>
              </a:ext>
            </a:extLst>
          </p:cNvPr>
          <p:cNvSpPr txBox="1"/>
          <p:nvPr/>
        </p:nvSpPr>
        <p:spPr>
          <a:xfrm>
            <a:off x="1345854" y="1706396"/>
            <a:ext cx="950029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Sponsor local events like health expos, senior wellness fairs, or caregiver workshops.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Organize free seminars/webinars on caregiving tips, senior safety, or dementia care.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Collaborate with local media for PR opportunities to increase brand visibility.</a:t>
            </a:r>
            <a:endParaRPr lang="en-US" sz="2800" dirty="0">
              <a:solidFill>
                <a:srgbClr val="008BBC"/>
              </a:solidFill>
              <a:latin typeface="Aileron Black" panose="00000A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D2DFD-F512-6744-B237-0B1F4C7C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94" y="5861380"/>
            <a:ext cx="356616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99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8508</TotalTime>
  <Words>886</Words>
  <Application>Microsoft Macintosh PowerPoint</Application>
  <PresentationFormat>Widescreen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Aharoni</vt:lpstr>
      <vt:lpstr>Aileron Black</vt:lpstr>
      <vt:lpstr>Aileron Bold</vt:lpstr>
      <vt:lpstr>Aileron SemiBold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jxf@keepsafecare.com</dc:creator>
  <cp:lastModifiedBy>Ashton Rondon</cp:lastModifiedBy>
  <cp:revision>28</cp:revision>
  <dcterms:created xsi:type="dcterms:W3CDTF">2023-08-26T21:17:10Z</dcterms:created>
  <dcterms:modified xsi:type="dcterms:W3CDTF">2024-10-15T03:25:15Z</dcterms:modified>
</cp:coreProperties>
</file>