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1647" r:id="rId3"/>
    <p:sldId id="1657" r:id="rId4"/>
    <p:sldId id="1656" r:id="rId5"/>
    <p:sldId id="1655" r:id="rId6"/>
    <p:sldId id="1658" r:id="rId7"/>
    <p:sldId id="1653" r:id="rId8"/>
    <p:sldId id="1646" r:id="rId9"/>
    <p:sldId id="1659" r:id="rId10"/>
    <p:sldId id="1654" r:id="rId11"/>
    <p:sldId id="1660" r:id="rId12"/>
    <p:sldId id="1661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ton Rondon" initials="AR" lastIdx="9" clrIdx="0">
    <p:extLst>
      <p:ext uri="{19B8F6BF-5375-455C-9EA6-DF929625EA0E}">
        <p15:presenceInfo xmlns:p15="http://schemas.microsoft.com/office/powerpoint/2012/main" userId="32478d651455c13b" providerId="Windows Live"/>
      </p:ext>
    </p:extLst>
  </p:cmAuthor>
  <p:cmAuthor id="2" name="Jeffrey Fry" initials="JF" lastIdx="13" clrIdx="1">
    <p:extLst>
      <p:ext uri="{19B8F6BF-5375-455C-9EA6-DF929625EA0E}">
        <p15:presenceInfo xmlns:p15="http://schemas.microsoft.com/office/powerpoint/2012/main" userId="fd8758258f4621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40D2FA"/>
    <a:srgbClr val="06B3E2"/>
    <a:srgbClr val="0CBEE0"/>
    <a:srgbClr val="011E30"/>
    <a:srgbClr val="008BCC"/>
    <a:srgbClr val="FFC000"/>
    <a:srgbClr val="4F4F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2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10-15T10:18:39.295" idx="2">
    <p:pos x="7764" y="0"/>
    <p:text>Reformatted screen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53FA2-150C-4A31-8F52-152AA6921851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E1E28-D512-4922-8BA2-844A76C1FD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89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667427-798B-8FF3-60ED-0266047D3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5794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8C310B-48A2-57CC-F8FC-CC8D1173F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39E4C8-AAAB-EE37-4579-E64B73583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70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E5F7F6-8182-E3EC-DD29-8FC50574E1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5794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154DF8-5949-82C0-E507-8670B2599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2CD42-F7CB-0266-7492-79CEC7C00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446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64B5-F424-6A7C-8850-248039C4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AF6BC-B306-1C4C-0B0E-24C20EA09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E3677-9FFE-F1F0-AD3D-B1E5AC5E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7314-7A47-4B0D-8689-4F1BC5FC6D89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231AC-A85A-EFC2-8865-6097228C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47A23-AA16-D037-DDA7-976D49DBC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9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3A40B-44F1-49A9-509A-A632A75B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30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204CDF-FF3F-8369-C902-B491074FA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7314-7A47-4B0D-8689-4F1BC5FC6D89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61E499-F1B3-8803-3453-9C7D9F83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59789-3634-1AFF-B26D-C1AE41E5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5DE63-4E34-63A6-DC0D-40ECFD9D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CE5092-93B9-218F-9317-C3DAE284B0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5C226-9C42-E5B0-B840-1835EDB8F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C99D44-EC8F-AAA0-0874-D736AF51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7314-7A47-4B0D-8689-4F1BC5FC6D89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2C3CF-C2D6-677E-D242-B3656F48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BF924-EC26-BD73-79E3-27C985BA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10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0E8792-2920-9F65-9224-8485E2FD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D542C-566E-819B-C2CD-25FB46A28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EA995-9094-36BB-B197-40BC302CA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37314-7A47-4B0D-8689-4F1BC5FC6D89}" type="datetimeFigureOut">
              <a:rPr lang="en-US" smtClean="0"/>
              <a:t>11/25/2024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0FA96-D140-17C1-A2E7-C28F3187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B3391-1678-ED31-1275-490447655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ED1F-9D1D-4A8B-81CB-7DE1DB7ACB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43BCE8-FBBF-3A4C-86B2-E5EC2AD9FB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8" r="2293"/>
          <a:stretch/>
        </p:blipFill>
        <p:spPr>
          <a:xfrm flipH="1">
            <a:off x="0" y="0"/>
            <a:ext cx="12188952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B79974-46D3-7317-8818-707188B5B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880" y="4636867"/>
            <a:ext cx="1920240" cy="13064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176AB18-96F5-41C7-7984-C8F4655AF69D}"/>
              </a:ext>
            </a:extLst>
          </p:cNvPr>
          <p:cNvSpPr txBox="1"/>
          <p:nvPr/>
        </p:nvSpPr>
        <p:spPr>
          <a:xfrm>
            <a:off x="4982631" y="5991195"/>
            <a:ext cx="2223686" cy="6848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sz="6000" dirty="0">
                <a:ln>
                  <a:solidFill>
                    <a:schemeClr val="bg1">
                      <a:lumMod val="85000"/>
                    </a:schemeClr>
                  </a:solidFill>
                </a:ln>
                <a:latin typeface="Aileron Black" panose="00000A00000000000000" pitchFamily="50" charset="0"/>
                <a:cs typeface="Aharoni" pitchFamily="2" charset="-79"/>
              </a:rPr>
              <a:t>2024</a:t>
            </a:r>
            <a:endParaRPr lang="en-US" sz="3600" dirty="0">
              <a:ln>
                <a:solidFill>
                  <a:schemeClr val="bg1">
                    <a:lumMod val="85000"/>
                  </a:schemeClr>
                </a:solidFill>
              </a:ln>
              <a:latin typeface="Aileron Black" panose="00000A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C6B18D-2FFB-4A46-BC19-C8E0789FCC15}"/>
              </a:ext>
            </a:extLst>
          </p:cNvPr>
          <p:cNvSpPr txBox="1"/>
          <p:nvPr/>
        </p:nvSpPr>
        <p:spPr>
          <a:xfrm>
            <a:off x="832135" y="2465070"/>
            <a:ext cx="10241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ileron Black" panose="00000A00000000000000" pitchFamily="50" charset="0"/>
              </a:rPr>
              <a:t>Approaching Caregivers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B6AFF9-3D14-284B-B8F9-329723F15C9F}"/>
              </a:ext>
            </a:extLst>
          </p:cNvPr>
          <p:cNvSpPr txBox="1"/>
          <p:nvPr/>
        </p:nvSpPr>
        <p:spPr>
          <a:xfrm>
            <a:off x="1395860" y="753766"/>
            <a:ext cx="9518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8BCC"/>
                </a:solidFill>
                <a:latin typeface="Aileron Black" panose="00000A00000000000000" pitchFamily="50" charset="0"/>
              </a:rPr>
              <a:t>How to Approach Caregivers to set you apart from the competition</a:t>
            </a:r>
          </a:p>
        </p:txBody>
      </p:sp>
    </p:spTree>
    <p:extLst>
      <p:ext uri="{BB962C8B-B14F-4D97-AF65-F5344CB8AC3E}">
        <p14:creationId xmlns:p14="http://schemas.microsoft.com/office/powerpoint/2010/main" val="300048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C615F-B83B-0ADF-BC67-13571FBBB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8B4DE7-4F14-3B07-690C-03DD027593D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148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90DB3-ACBE-065C-A875-D85D11AF1623}"/>
              </a:ext>
            </a:extLst>
          </p:cNvPr>
          <p:cNvSpPr txBox="1"/>
          <p:nvPr/>
        </p:nvSpPr>
        <p:spPr>
          <a:xfrm>
            <a:off x="706993" y="600891"/>
            <a:ext cx="77905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3 Questions to ask a Caregiver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A44299-3D51-F7D1-5B8C-5316E4D319FD}"/>
              </a:ext>
            </a:extLst>
          </p:cNvPr>
          <p:cNvSpPr txBox="1"/>
          <p:nvPr/>
        </p:nvSpPr>
        <p:spPr>
          <a:xfrm>
            <a:off x="603128" y="1769330"/>
            <a:ext cx="106933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latin typeface="Aileron Black" panose="00000A00000000000000" pitchFamily="50" charset="0"/>
              </a:rPr>
              <a:t>Why / how did you become a caregiver? 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latin typeface="Aileron Black" panose="00000A00000000000000" pitchFamily="50" charset="0"/>
              </a:rPr>
              <a:t>What do you like most about being a caregiver? 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200" dirty="0">
                <a:latin typeface="Aileron Black" panose="00000A00000000000000" pitchFamily="50" charset="0"/>
              </a:rPr>
              <a:t>What do you like least about being a caregiver?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BCB49-6ADC-8FE5-394B-69D7B7194496}"/>
              </a:ext>
            </a:extLst>
          </p:cNvPr>
          <p:cNvSpPr txBox="1"/>
          <p:nvPr/>
        </p:nvSpPr>
        <p:spPr>
          <a:xfrm>
            <a:off x="1086453" y="3942119"/>
            <a:ext cx="106933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latin typeface="Aileron Bold" panose="00000800000000000000" pitchFamily="50" charset="0"/>
              </a:rPr>
              <a:t>If you are satisfied with the answers and are convinced that they would be a good fit tell them:</a:t>
            </a:r>
          </a:p>
          <a:p>
            <a:pPr>
              <a:spcAft>
                <a:spcPts val="1200"/>
              </a:spcAft>
            </a:pPr>
            <a:r>
              <a:rPr lang="en-US" sz="3200" dirty="0">
                <a:latin typeface="Aileron Bold" panose="00000800000000000000" pitchFamily="50" charset="0"/>
              </a:rPr>
              <a:t>“It is wonderful you love caregiving and are passionate about it. Now, would it not be nice to be paid better as well?”</a:t>
            </a:r>
          </a:p>
        </p:txBody>
      </p:sp>
    </p:spTree>
    <p:extLst>
      <p:ext uri="{BB962C8B-B14F-4D97-AF65-F5344CB8AC3E}">
        <p14:creationId xmlns:p14="http://schemas.microsoft.com/office/powerpoint/2010/main" val="3155173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1D6D4-BD64-4A1F-930F-BA4DCAD5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59E3D6-1142-0FD6-39F8-0453A075F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6" b="15658"/>
          <a:stretch/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6B9E41-F6E8-9C91-85A9-F4522DAD70AC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BA6F1F-C77C-5705-BAFA-101FD50CE834}"/>
              </a:ext>
            </a:extLst>
          </p:cNvPr>
          <p:cNvSpPr txBox="1"/>
          <p:nvPr/>
        </p:nvSpPr>
        <p:spPr>
          <a:xfrm>
            <a:off x="2759638" y="387822"/>
            <a:ext cx="66727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Other concepts to convey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648F4-9931-B6F6-BAFF-B8680FA2B413}"/>
              </a:ext>
            </a:extLst>
          </p:cNvPr>
          <p:cNvSpPr txBox="1"/>
          <p:nvPr/>
        </p:nvSpPr>
        <p:spPr>
          <a:xfrm>
            <a:off x="575987" y="1243095"/>
            <a:ext cx="1134672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latin typeface="Aileron Bold" panose="00000800000000000000" pitchFamily="50" charset="0"/>
              </a:rPr>
              <a:t>The caregiver is the manager this “gig.” They own the client and the relationship that means if anything happens their first contact is with the client. 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latin typeface="Aileron Bold" panose="00000800000000000000" pitchFamily="50" charset="0"/>
              </a:rPr>
              <a:t>I will never tell you what to do, I will ask if you want to do it.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latin typeface="Aileron Bold" panose="00000800000000000000" pitchFamily="50" charset="0"/>
              </a:rPr>
              <a:t>We do not get paid until they get paid and they get paid the lion’s share. Logging and sending hours important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latin typeface="Aileron Bold" panose="00000800000000000000" pitchFamily="50" charset="0"/>
              </a:rPr>
              <a:t>We only hire adults and professionals, and once you show you are not one, the relationship is over. Ask if they are an adult? 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latin typeface="Aileron Bold" panose="00000800000000000000" pitchFamily="50" charset="0"/>
              </a:rPr>
              <a:t>We need you more than you need us. “I do not have a business without excellent caregivers, and that is why we pay so well. We want the best.”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latin typeface="Aileron Bold" panose="00000800000000000000" pitchFamily="50" charset="0"/>
              </a:rPr>
              <a:t>Convey the are exempted employees (W2s) and we are paying time and a half all the time. Also, we value their time, so no more long trips and we want to make sure you get compensated for gas.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US" sz="2600" dirty="0">
              <a:latin typeface="Aileron Bol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856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A0D60E-E67F-73B1-8612-25E079048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95" b="14034"/>
          <a:stretch/>
        </p:blipFill>
        <p:spPr>
          <a:xfrm>
            <a:off x="0" y="0"/>
            <a:ext cx="12188952" cy="67665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F541A0-BCEE-4EBF-4CEE-4A9F965F3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CA9108-172C-E48C-68A5-983B55EBF287}"/>
              </a:ext>
            </a:extLst>
          </p:cNvPr>
          <p:cNvSpPr txBox="1"/>
          <p:nvPr/>
        </p:nvSpPr>
        <p:spPr>
          <a:xfrm>
            <a:off x="472440" y="505123"/>
            <a:ext cx="1124712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>
                <a:glow rad="114300">
                  <a:schemeClr val="bg1">
                    <a:alpha val="87000"/>
                  </a:schemeClr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Our caregivers do not work for us, they work </a:t>
            </a:r>
            <a:r>
              <a:rPr lang="en-US" sz="6000" b="1" u="sng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us. They work for the client.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Teamwork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6000" b="1" i="0" u="none" strike="noStrike" kern="1200" cap="none" spc="-100" normalizeH="0" noProof="0" dirty="0" err="1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akes</a:t>
            </a:r>
            <a:r>
              <a:rPr kumimoji="0" lang="en-US" sz="6000" b="1" i="0" u="none" strike="noStrike" kern="1200" cap="none" spc="-100" normalizeH="0" noProof="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effectLst>
                  <a:glow rad="114300">
                    <a:schemeClr val="bg1">
                      <a:alpha val="8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Dream Work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>
                <a:glow rad="114300">
                  <a:schemeClr val="bg1">
                    <a:alpha val="87000"/>
                  </a:schemeClr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71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4" b="11298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924ACA-6A01-A956-9DCF-6AFC3A734905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Image result for thank you png transparent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89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48" y="2955472"/>
            <a:ext cx="5105400" cy="38862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5941AB-00AB-4535-9DA0-577F17AAE701}"/>
              </a:ext>
            </a:extLst>
          </p:cNvPr>
          <p:cNvSpPr/>
          <p:nvPr/>
        </p:nvSpPr>
        <p:spPr>
          <a:xfrm>
            <a:off x="11148291" y="6012873"/>
            <a:ext cx="696903" cy="3973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123FD1-A9BA-425B-98BD-90B0C764E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960" y="4920917"/>
            <a:ext cx="2670279" cy="1816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CA410-8EB1-6EFA-5987-BD9FBE0D2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27A28A-E181-6879-43AE-B873F886F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30FD54-AD5D-B1D9-B2DE-B1BDA8F51313}"/>
              </a:ext>
            </a:extLst>
          </p:cNvPr>
          <p:cNvSpPr txBox="1"/>
          <p:nvPr/>
        </p:nvSpPr>
        <p:spPr>
          <a:xfrm>
            <a:off x="4105764" y="982177"/>
            <a:ext cx="7772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ileron" panose="00000500000000000000" pitchFamily="50" charset="0"/>
                <a:cs typeface="Arial" panose="020B0604020202020204" pitchFamily="34" charset="0"/>
              </a:rPr>
              <a:t>Remember this always….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take care of our caregivers so they can take better care of our clients.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07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245F3B-13A4-07CA-E1F3-55BA0FEE9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4D87E0-D9D1-DD30-8575-7943E0F13356}"/>
              </a:ext>
            </a:extLst>
          </p:cNvPr>
          <p:cNvSpPr txBox="1"/>
          <p:nvPr/>
        </p:nvSpPr>
        <p:spPr>
          <a:xfrm>
            <a:off x="559924" y="1233278"/>
            <a:ext cx="63093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28575">
                  <a:solidFill>
                    <a:srgbClr val="40D2FA"/>
                  </a:solidFill>
                </a:ln>
                <a:solidFill>
                  <a:srgbClr val="011E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sent out a connection request to a caregiver, now what? </a:t>
            </a:r>
            <a:endParaRPr kumimoji="0" lang="en-US" sz="6000" b="1" i="0" u="none" strike="noStrike" kern="1200" cap="none" spc="-100" normalizeH="0" noProof="0" dirty="0">
              <a:ln w="28575">
                <a:solidFill>
                  <a:srgbClr val="40D2FA"/>
                </a:solidFill>
              </a:ln>
              <a:solidFill>
                <a:srgbClr val="011E3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0C9B3F-7F33-9B80-2250-BA7587E8866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r="1000" b="1008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4282F4-3422-3D0D-713B-D1F08CBA0159}"/>
              </a:ext>
            </a:extLst>
          </p:cNvPr>
          <p:cNvSpPr/>
          <p:nvPr/>
        </p:nvSpPr>
        <p:spPr>
          <a:xfrm>
            <a:off x="592909" y="4275912"/>
            <a:ext cx="10789920" cy="45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BEDF63-03AE-95A6-6732-26F8281B8316}"/>
              </a:ext>
            </a:extLst>
          </p:cNvPr>
          <p:cNvSpPr/>
          <p:nvPr/>
        </p:nvSpPr>
        <p:spPr>
          <a:xfrm>
            <a:off x="3810740" y="4898578"/>
            <a:ext cx="4114800" cy="45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59BEB-A739-BD42-680B-59DB72DC36B1}"/>
              </a:ext>
            </a:extLst>
          </p:cNvPr>
          <p:cNvSpPr txBox="1"/>
          <p:nvPr/>
        </p:nvSpPr>
        <p:spPr>
          <a:xfrm>
            <a:off x="360680" y="306388"/>
            <a:ext cx="1124712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best way to first reach out to a new caregiver after sending a connection request is via text (example):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“Hi this is Jeffrey Fry from Keep Safe Care – Central Austin, saw your profile online and wonder if you would be interested in any caregiving work? The job is M/W/F 10A to 2P at $21/</a:t>
            </a:r>
            <a:r>
              <a:rPr lang="en-US" sz="4000" spc="-100" dirty="0" err="1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4000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pls a </a:t>
            </a:r>
            <a:r>
              <a:rPr lang="en-US" sz="4000" u="sng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 fee</a:t>
            </a:r>
            <a:r>
              <a:rPr lang="en-US" sz="4000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Only 5 miles away.”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-100" dirty="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wage is the bait but trip fee is the hook, we are the only ones who do this</a:t>
            </a:r>
            <a:endParaRPr kumimoji="0" lang="en-US" sz="2000" i="0" u="none" strike="noStrike" kern="1200" cap="none" spc="-100" normalizeH="0" noProof="0" dirty="0">
              <a:ln w="19050">
                <a:solidFill>
                  <a:srgbClr val="FF0000"/>
                </a:solidFill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402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29696-758E-44D2-B1DF-3173171A1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,413,043 Background Calendar Royalty-Free Images, Stock Photos &amp; Pictures  | Shutterstock">
            <a:extLst>
              <a:ext uri="{FF2B5EF4-FFF2-40B4-BE49-F238E27FC236}">
                <a16:creationId xmlns:a16="http://schemas.microsoft.com/office/drawing/2014/main" id="{E075F551-B105-A833-6A48-9C111AD0C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r="11810"/>
          <a:stretch/>
        </p:blipFill>
        <p:spPr bwMode="auto">
          <a:xfrm>
            <a:off x="0" y="0"/>
            <a:ext cx="12188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33656B-1D29-7E2E-61A9-D0BFBB5B8FF6}"/>
              </a:ext>
            </a:extLst>
          </p:cNvPr>
          <p:cNvSpPr txBox="1"/>
          <p:nvPr/>
        </p:nvSpPr>
        <p:spPr>
          <a:xfrm>
            <a:off x="472440" y="966788"/>
            <a:ext cx="1124712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 a caregiver’s availability and your needs do not align, but remember, you are collecting talent, and good talent is hard to find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37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2A835C-66EC-1F83-98BC-6ACD58C2F3B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14385" b="3426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F183F9-4F69-26D0-B189-D79C0D117DD5}"/>
              </a:ext>
            </a:extLst>
          </p:cNvPr>
          <p:cNvSpPr txBox="1"/>
          <p:nvPr/>
        </p:nvSpPr>
        <p:spPr>
          <a:xfrm>
            <a:off x="472440" y="966788"/>
            <a:ext cx="1124712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objective is to get a phone interview and find out if the caregiver would be a good fit for your Affiliate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107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98AAF-33DA-CDC0-21CD-C26D75CA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estion mark on blue wall background  - FAQ Concept image">
            <a:extLst>
              <a:ext uri="{FF2B5EF4-FFF2-40B4-BE49-F238E27FC236}">
                <a16:creationId xmlns:a16="http://schemas.microsoft.com/office/drawing/2014/main" id="{BC30DB72-1572-B228-576C-34824E758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5" r="13225"/>
          <a:stretch/>
        </p:blipFill>
        <p:spPr bwMode="auto">
          <a:xfrm>
            <a:off x="0" y="0"/>
            <a:ext cx="12188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872FE-56E0-B877-EB98-7B64999D5DCB}"/>
              </a:ext>
            </a:extLst>
          </p:cNvPr>
          <p:cNvSpPr txBox="1"/>
          <p:nvPr/>
        </p:nvSpPr>
        <p:spPr>
          <a:xfrm>
            <a:off x="472440" y="162560"/>
            <a:ext cx="1124712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>
                <a:ln w="9525">
                  <a:solidFill>
                    <a:srgbClr val="008BCC"/>
                  </a:solidFill>
                </a:ln>
                <a:solidFill>
                  <a:srgbClr val="0070C0"/>
                </a:solidFill>
                <a:latin typeface="Aileron Black" panose="00000A00000000000000" pitchFamily="50" charset="0"/>
                <a:cs typeface="Arial" panose="020B0604020202020204" pitchFamily="34" charset="0"/>
              </a:rPr>
              <a:t>Tell them the WHY..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not just another caregiving company, we are a company that wants to change caregiving in America by first changing how caregivers are treated and paid.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9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70F29A-C65B-C5CE-86A6-92090422C4A5}"/>
              </a:ext>
            </a:extLst>
          </p:cNvPr>
          <p:cNvSpPr txBox="1"/>
          <p:nvPr/>
        </p:nvSpPr>
        <p:spPr>
          <a:xfrm>
            <a:off x="2792424" y="0"/>
            <a:ext cx="6916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Rate and Wage Sweet Spot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9D2980-014F-CD01-590D-2D447762EB1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64" b="8915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EFDEE8-0352-BECE-2520-5A6669FEE125}"/>
              </a:ext>
            </a:extLst>
          </p:cNvPr>
          <p:cNvSpPr txBox="1"/>
          <p:nvPr/>
        </p:nvSpPr>
        <p:spPr>
          <a:xfrm>
            <a:off x="2422751" y="577999"/>
            <a:ext cx="7346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What Motivates Caregivers?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7ACD32-2B26-D31D-31D0-372F8FDBC21B}"/>
              </a:ext>
            </a:extLst>
          </p:cNvPr>
          <p:cNvSpPr txBox="1"/>
          <p:nvPr/>
        </p:nvSpPr>
        <p:spPr>
          <a:xfrm>
            <a:off x="411540" y="2608256"/>
            <a:ext cx="1069334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#1 Money; caregivers will leave a job for $0.25 more per hour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#2 Consistency of hours; caregivers want a predictable weekly schedule and pay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#3 Travel time; caregivers do not want to be on the road 30 minutes for a 3 or 4 hour gig</a:t>
            </a:r>
          </a:p>
          <a:p>
            <a:pPr marL="461963" indent="-461963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#4 Working environment; caregivers do not like to be micromanaged and want to be appreciated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E379A-8C7B-D8A9-44F2-D5FBEEBD626F}"/>
              </a:ext>
            </a:extLst>
          </p:cNvPr>
          <p:cNvSpPr txBox="1"/>
          <p:nvPr/>
        </p:nvSpPr>
        <p:spPr>
          <a:xfrm>
            <a:off x="791495" y="1269487"/>
            <a:ext cx="10241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ileron Black" panose="00000A00000000000000" pitchFamily="50" charset="0"/>
              </a:rPr>
              <a:t>Remember, most caregivers are living hand to mouth, have kids, and or other obligations</a:t>
            </a:r>
          </a:p>
        </p:txBody>
      </p:sp>
    </p:spTree>
    <p:extLst>
      <p:ext uri="{BB962C8B-B14F-4D97-AF65-F5344CB8AC3E}">
        <p14:creationId xmlns:p14="http://schemas.microsoft.com/office/powerpoint/2010/main" val="3386837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6F64-8C74-7193-A806-5D6CE1BC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E23B5C-FC7C-9A45-77E7-05D93CE89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5"/>
          <a:stretch/>
        </p:blipFill>
        <p:spPr>
          <a:xfrm>
            <a:off x="0" y="0"/>
            <a:ext cx="508832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26E758-B8FF-3B7B-8CC2-5F35AA16BA31}"/>
              </a:ext>
            </a:extLst>
          </p:cNvPr>
          <p:cNvSpPr txBox="1"/>
          <p:nvPr/>
        </p:nvSpPr>
        <p:spPr>
          <a:xfrm>
            <a:off x="1518240" y="90311"/>
            <a:ext cx="91555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008BCC"/>
                </a:solidFill>
                <a:effectLst>
                  <a:outerShdw blurRad="38100" dist="76200" dir="2700000" algn="tl">
                    <a:schemeClr val="bg1">
                      <a:lumMod val="50000"/>
                      <a:alpha val="53000"/>
                    </a:schemeClr>
                  </a:outerShdw>
                </a:effectLst>
                <a:latin typeface="Aileron Black" panose="00000A00000000000000" pitchFamily="50" charset="0"/>
              </a:rPr>
              <a:t>Items to convey to the caregiver 1st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4AB705-8B76-D42A-4C6C-AF2E05D69D1D}"/>
              </a:ext>
            </a:extLst>
          </p:cNvPr>
          <p:cNvSpPr txBox="1"/>
          <p:nvPr/>
        </p:nvSpPr>
        <p:spPr>
          <a:xfrm>
            <a:off x="402831" y="771410"/>
            <a:ext cx="10693340" cy="599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We use the 2/3s rule, the caregiver makes at least 2/3s of what we charge the client.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You get paid a $10 trip fee per visit, so if you are working 4 hours, that is another $2.50 per hour tax free.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We pay weekly and have instant payouts (dependent on your bank.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We do not play games with caregivers: i.e. be on time for six weeks and you will get a 50 cent raise.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We hire adults and professionals. Ask if they are professionals.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We do not want you to travel an hour for 4 hours work.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You, the caregiver are the owner of this “gig” opportunity.</a:t>
            </a:r>
          </a:p>
          <a:p>
            <a:pPr marL="461963" indent="-461963">
              <a:lnSpc>
                <a:spcPct val="80000"/>
              </a:lnSpc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Aileron Black" panose="00000A00000000000000" pitchFamily="50" charset="0"/>
              </a:rPr>
              <a:t>My our job is to maximize the caregiver’s income.</a:t>
            </a:r>
          </a:p>
        </p:txBody>
      </p:sp>
    </p:spTree>
    <p:extLst>
      <p:ext uri="{BB962C8B-B14F-4D97-AF65-F5344CB8AC3E}">
        <p14:creationId xmlns:p14="http://schemas.microsoft.com/office/powerpoint/2010/main" val="165619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20257</TotalTime>
  <Words>755</Words>
  <Application>Microsoft Office PowerPoint</Application>
  <PresentationFormat>Widescreen</PresentationFormat>
  <Paragraphs>51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Aileron</vt:lpstr>
      <vt:lpstr>Aileron Black</vt:lpstr>
      <vt:lpstr>Aileron Bold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jxf@keepsafecare.com</dc:creator>
  <cp:lastModifiedBy>Jeffrey Fry</cp:lastModifiedBy>
  <cp:revision>73</cp:revision>
  <dcterms:created xsi:type="dcterms:W3CDTF">2023-08-26T21:17:10Z</dcterms:created>
  <dcterms:modified xsi:type="dcterms:W3CDTF">2024-11-27T16:57:14Z</dcterms:modified>
</cp:coreProperties>
</file>